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37.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 id="2147483675" r:id="rId2"/>
    <p:sldMasterId id="2147483687" r:id="rId3"/>
    <p:sldMasterId id="2147483691" r:id="rId4"/>
  </p:sldMasterIdLst>
  <p:notesMasterIdLst>
    <p:notesMasterId r:id="rId59"/>
  </p:notesMasterIdLst>
  <p:handoutMasterIdLst>
    <p:handoutMasterId r:id="rId60"/>
  </p:handoutMasterIdLst>
  <p:sldIdLst>
    <p:sldId id="1121" r:id="rId5"/>
    <p:sldId id="1122" r:id="rId6"/>
    <p:sldId id="1123" r:id="rId7"/>
    <p:sldId id="1160" r:id="rId8"/>
    <p:sldId id="1206" r:id="rId9"/>
    <p:sldId id="1125" r:id="rId10"/>
    <p:sldId id="1126" r:id="rId11"/>
    <p:sldId id="1127" r:id="rId12"/>
    <p:sldId id="1162" r:id="rId13"/>
    <p:sldId id="1163" r:id="rId14"/>
    <p:sldId id="1164" r:id="rId15"/>
    <p:sldId id="1165" r:id="rId16"/>
    <p:sldId id="1166" r:id="rId17"/>
    <p:sldId id="1167" r:id="rId18"/>
    <p:sldId id="1168" r:id="rId19"/>
    <p:sldId id="1169" r:id="rId20"/>
    <p:sldId id="1170" r:id="rId21"/>
    <p:sldId id="1171" r:id="rId22"/>
    <p:sldId id="1172" r:id="rId23"/>
    <p:sldId id="1173" r:id="rId24"/>
    <p:sldId id="1174" r:id="rId25"/>
    <p:sldId id="1175" r:id="rId26"/>
    <p:sldId id="1176" r:id="rId27"/>
    <p:sldId id="1177" r:id="rId28"/>
    <p:sldId id="1178" r:id="rId29"/>
    <p:sldId id="1179" r:id="rId30"/>
    <p:sldId id="1180" r:id="rId31"/>
    <p:sldId id="1181" r:id="rId32"/>
    <p:sldId id="1182" r:id="rId33"/>
    <p:sldId id="1183" r:id="rId34"/>
    <p:sldId id="1184" r:id="rId35"/>
    <p:sldId id="1185" r:id="rId36"/>
    <p:sldId id="1186" r:id="rId37"/>
    <p:sldId id="1187" r:id="rId38"/>
    <p:sldId id="1188" r:id="rId39"/>
    <p:sldId id="1189" r:id="rId40"/>
    <p:sldId id="1190" r:id="rId41"/>
    <p:sldId id="1191" r:id="rId42"/>
    <p:sldId id="1192" r:id="rId43"/>
    <p:sldId id="1193" r:id="rId44"/>
    <p:sldId id="1194" r:id="rId45"/>
    <p:sldId id="1195" r:id="rId46"/>
    <p:sldId id="1196" r:id="rId47"/>
    <p:sldId id="1197" r:id="rId48"/>
    <p:sldId id="1198" r:id="rId49"/>
    <p:sldId id="1199" r:id="rId50"/>
    <p:sldId id="1200" r:id="rId51"/>
    <p:sldId id="1201" r:id="rId52"/>
    <p:sldId id="1202" r:id="rId53"/>
    <p:sldId id="1203" r:id="rId54"/>
    <p:sldId id="1204" r:id="rId55"/>
    <p:sldId id="1205" r:id="rId56"/>
    <p:sldId id="1158" r:id="rId57"/>
    <p:sldId id="1159" r:id="rId58"/>
  </p:sldIdLst>
  <p:sldSz cx="9144000" cy="6858000" type="screen4x3"/>
  <p:notesSz cx="7026275" cy="9312275"/>
  <p:defaultTextStyle>
    <a:defPPr>
      <a:defRPr lang="en-US"/>
    </a:defPPr>
    <a:lvl1pPr algn="l" rtl="0" fontAlgn="base">
      <a:spcBef>
        <a:spcPct val="0"/>
      </a:spcBef>
      <a:spcAft>
        <a:spcPct val="0"/>
      </a:spcAft>
      <a:defRPr sz="2000" kern="1200">
        <a:solidFill>
          <a:schemeClr val="tx1"/>
        </a:solidFill>
        <a:latin typeface="Times New Roman" pitchFamily="18" charset="0"/>
        <a:ea typeface="+mn-ea"/>
        <a:cs typeface="+mn-cs"/>
      </a:defRPr>
    </a:lvl1pPr>
    <a:lvl2pPr marL="457200" algn="l" rtl="0" fontAlgn="base">
      <a:spcBef>
        <a:spcPct val="0"/>
      </a:spcBef>
      <a:spcAft>
        <a:spcPct val="0"/>
      </a:spcAft>
      <a:defRPr sz="2000" kern="1200">
        <a:solidFill>
          <a:schemeClr val="tx1"/>
        </a:solidFill>
        <a:latin typeface="Times New Roman" pitchFamily="18" charset="0"/>
        <a:ea typeface="+mn-ea"/>
        <a:cs typeface="+mn-cs"/>
      </a:defRPr>
    </a:lvl2pPr>
    <a:lvl3pPr marL="914400" algn="l" rtl="0" fontAlgn="base">
      <a:spcBef>
        <a:spcPct val="0"/>
      </a:spcBef>
      <a:spcAft>
        <a:spcPct val="0"/>
      </a:spcAft>
      <a:defRPr sz="2000" kern="1200">
        <a:solidFill>
          <a:schemeClr val="tx1"/>
        </a:solidFill>
        <a:latin typeface="Times New Roman" pitchFamily="18" charset="0"/>
        <a:ea typeface="+mn-ea"/>
        <a:cs typeface="+mn-cs"/>
      </a:defRPr>
    </a:lvl3pPr>
    <a:lvl4pPr marL="1371600" algn="l" rtl="0" fontAlgn="base">
      <a:spcBef>
        <a:spcPct val="0"/>
      </a:spcBef>
      <a:spcAft>
        <a:spcPct val="0"/>
      </a:spcAft>
      <a:defRPr sz="2000" kern="1200">
        <a:solidFill>
          <a:schemeClr val="tx1"/>
        </a:solidFill>
        <a:latin typeface="Times New Roman" pitchFamily="18" charset="0"/>
        <a:ea typeface="+mn-ea"/>
        <a:cs typeface="+mn-cs"/>
      </a:defRPr>
    </a:lvl4pPr>
    <a:lvl5pPr marL="1828800" algn="l" rtl="0" fontAlgn="base">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B231"/>
    <a:srgbClr val="35BA3E"/>
    <a:srgbClr val="FCC413"/>
    <a:srgbClr val="FFF49A"/>
    <a:srgbClr val="FFFFB5"/>
    <a:srgbClr val="FFFFD7"/>
    <a:srgbClr val="FCDA5C"/>
    <a:srgbClr val="FCC937"/>
    <a:srgbClr val="FCC325"/>
    <a:srgbClr val="FCBF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7" autoAdjust="0"/>
    <p:restoredTop sz="79057" autoAdjust="0"/>
  </p:normalViewPr>
  <p:slideViewPr>
    <p:cSldViewPr snapToGrid="0">
      <p:cViewPr>
        <p:scale>
          <a:sx n="70" d="100"/>
          <a:sy n="70" d="100"/>
        </p:scale>
        <p:origin x="-540" y="210"/>
      </p:cViewPr>
      <p:guideLst>
        <p:guide orient="horz" pos="25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5" d="100"/>
          <a:sy n="75" d="100"/>
        </p:scale>
        <p:origin x="-888" y="-96"/>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oleObject" Target="file:///\\cheyenne-hq1\sections\MATERIAL\PMS\PMS_09\AA\PMS%20Training%20Stuff\Scenario%20Graphs.xls"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file:///\\cheyenne-hq1\sections\MATERIAL\PMS\PMS_09\AA\PMS%20Training%20Stuff\Scenario%20Graphs.xls"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All Systems</a:t>
            </a:r>
          </a:p>
        </c:rich>
      </c:tx>
      <c:overlay val="0"/>
    </c:title>
    <c:autoTitleDeleted val="0"/>
    <c:plotArea>
      <c:layout/>
      <c:lineChart>
        <c:grouping val="standard"/>
        <c:varyColors val="0"/>
        <c:ser>
          <c:idx val="0"/>
          <c:order val="0"/>
          <c:tx>
            <c:strRef>
              <c:f>_2000_to_2011_BHI!$B$18</c:f>
              <c:strCache>
                <c:ptCount val="1"/>
                <c:pt idx="0">
                  <c:v>% Good</c:v>
                </c:pt>
              </c:strCache>
            </c:strRef>
          </c:tx>
          <c:marker>
            <c:symbol val="none"/>
          </c:marker>
          <c:cat>
            <c:strRef>
              <c:f>_2000_to_2011_BHI!$C$8:$P$8</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Projected</c:v>
                </c:pt>
              </c:strCache>
            </c:strRef>
          </c:cat>
          <c:val>
            <c:numRef>
              <c:f>_2000_to_2011_BHI!$C$18:$P$18</c:f>
              <c:numCache>
                <c:formatCode>0%</c:formatCode>
                <c:ptCount val="14"/>
                <c:pt idx="0">
                  <c:v>0.69569154153776502</c:v>
                </c:pt>
                <c:pt idx="1">
                  <c:v>0.70703331570597605</c:v>
                </c:pt>
                <c:pt idx="2">
                  <c:v>0.71873102610807604</c:v>
                </c:pt>
                <c:pt idx="3">
                  <c:v>0.72995300894345905</c:v>
                </c:pt>
                <c:pt idx="4">
                  <c:v>0.73708034703885295</c:v>
                </c:pt>
                <c:pt idx="5">
                  <c:v>0.74354716981131996</c:v>
                </c:pt>
                <c:pt idx="6">
                  <c:v>0.74476233385897705</c:v>
                </c:pt>
                <c:pt idx="7">
                  <c:v>0.73385885885885904</c:v>
                </c:pt>
                <c:pt idx="8">
                  <c:v>0.70923994038748095</c:v>
                </c:pt>
                <c:pt idx="9">
                  <c:v>0.70206599286563598</c:v>
                </c:pt>
                <c:pt idx="10">
                  <c:v>0.71162687231202704</c:v>
                </c:pt>
                <c:pt idx="11">
                  <c:v>0.70918518518518503</c:v>
                </c:pt>
                <c:pt idx="12">
                  <c:v>0.71</c:v>
                </c:pt>
                <c:pt idx="13">
                  <c:v>0.78</c:v>
                </c:pt>
              </c:numCache>
            </c:numRef>
          </c:val>
          <c:smooth val="0"/>
        </c:ser>
        <c:ser>
          <c:idx val="1"/>
          <c:order val="1"/>
          <c:tx>
            <c:strRef>
              <c:f>_2000_to_2011_BHI!$B$19</c:f>
              <c:strCache>
                <c:ptCount val="1"/>
                <c:pt idx="0">
                  <c:v>Target</c:v>
                </c:pt>
              </c:strCache>
            </c:strRef>
          </c:tx>
          <c:marker>
            <c:symbol val="none"/>
          </c:marker>
          <c:cat>
            <c:strRef>
              <c:f>_2000_to_2011_BHI!$C$8:$P$8</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Projected</c:v>
                </c:pt>
              </c:strCache>
            </c:strRef>
          </c:cat>
          <c:val>
            <c:numRef>
              <c:f>_2000_to_2011_BHI!$C$19:$P$19</c:f>
              <c:numCache>
                <c:formatCode>0%</c:formatCode>
                <c:ptCount val="14"/>
                <c:pt idx="0">
                  <c:v>0.75</c:v>
                </c:pt>
                <c:pt idx="1">
                  <c:v>0.75</c:v>
                </c:pt>
                <c:pt idx="2">
                  <c:v>0.75</c:v>
                </c:pt>
                <c:pt idx="3">
                  <c:v>0.75</c:v>
                </c:pt>
                <c:pt idx="4">
                  <c:v>0.75</c:v>
                </c:pt>
                <c:pt idx="5">
                  <c:v>0.75</c:v>
                </c:pt>
                <c:pt idx="6">
                  <c:v>0.75</c:v>
                </c:pt>
                <c:pt idx="7">
                  <c:v>0.75</c:v>
                </c:pt>
                <c:pt idx="8">
                  <c:v>0.75</c:v>
                </c:pt>
                <c:pt idx="9">
                  <c:v>0.75</c:v>
                </c:pt>
                <c:pt idx="10">
                  <c:v>0.75</c:v>
                </c:pt>
                <c:pt idx="11">
                  <c:v>0.75</c:v>
                </c:pt>
                <c:pt idx="12">
                  <c:v>0.75</c:v>
                </c:pt>
                <c:pt idx="13">
                  <c:v>0.75</c:v>
                </c:pt>
              </c:numCache>
            </c:numRef>
          </c:val>
          <c:smooth val="0"/>
        </c:ser>
        <c:dLbls>
          <c:showLegendKey val="0"/>
          <c:showVal val="0"/>
          <c:showCatName val="0"/>
          <c:showSerName val="0"/>
          <c:showPercent val="0"/>
          <c:showBubbleSize val="0"/>
        </c:dLbls>
        <c:marker val="1"/>
        <c:smooth val="0"/>
        <c:axId val="119605504"/>
        <c:axId val="119611392"/>
      </c:lineChart>
      <c:catAx>
        <c:axId val="119605504"/>
        <c:scaling>
          <c:orientation val="minMax"/>
        </c:scaling>
        <c:delete val="0"/>
        <c:axPos val="b"/>
        <c:numFmt formatCode="0" sourceLinked="1"/>
        <c:majorTickMark val="none"/>
        <c:minorTickMark val="none"/>
        <c:tickLblPos val="nextTo"/>
        <c:crossAx val="119611392"/>
        <c:crosses val="autoZero"/>
        <c:auto val="1"/>
        <c:lblAlgn val="ctr"/>
        <c:lblOffset val="100"/>
        <c:noMultiLvlLbl val="0"/>
      </c:catAx>
      <c:valAx>
        <c:axId val="119611392"/>
        <c:scaling>
          <c:orientation val="minMax"/>
          <c:max val="1"/>
          <c:min val="0.3"/>
        </c:scaling>
        <c:delete val="0"/>
        <c:axPos val="l"/>
        <c:majorGridlines/>
        <c:numFmt formatCode="0%" sourceLinked="1"/>
        <c:majorTickMark val="none"/>
        <c:minorTickMark val="none"/>
        <c:tickLblPos val="nextTo"/>
        <c:spPr>
          <a:ln w="9525">
            <a:noFill/>
          </a:ln>
        </c:spPr>
        <c:crossAx val="119605504"/>
        <c:crosses val="autoZero"/>
        <c:crossBetween val="between"/>
      </c:valAx>
    </c:plotArea>
    <c:legend>
      <c:legendPos val="b"/>
      <c:overlay val="0"/>
    </c:legend>
    <c:plotVisOnly val="1"/>
    <c:dispBlanksAs val="gap"/>
    <c:showDLblsOverMax val="0"/>
  </c:chart>
  <c:spPr>
    <a:solidFill>
      <a:schemeClr val="bg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Pavement_Condition_Current!$C$1</c:f>
              <c:strCache>
                <c:ptCount val="1"/>
                <c:pt idx="0">
                  <c:v>% Good</c:v>
                </c:pt>
              </c:strCache>
            </c:strRef>
          </c:tx>
          <c:cat>
            <c:strRef>
              <c:f>Pavement_Condition_Current!$A$19:$A$24</c:f>
              <c:strCache>
                <c:ptCount val="6"/>
                <c:pt idx="0">
                  <c:v>2002</c:v>
                </c:pt>
                <c:pt idx="1">
                  <c:v>2004</c:v>
                </c:pt>
                <c:pt idx="2">
                  <c:v>2006</c:v>
                </c:pt>
                <c:pt idx="3">
                  <c:v>2008</c:v>
                </c:pt>
                <c:pt idx="4">
                  <c:v>2010</c:v>
                </c:pt>
                <c:pt idx="5">
                  <c:v>Current</c:v>
                </c:pt>
              </c:strCache>
            </c:strRef>
          </c:cat>
          <c:val>
            <c:numRef>
              <c:f>Pavement_Condition_Current!$C$19:$C$24</c:f>
              <c:numCache>
                <c:formatCode>General</c:formatCode>
                <c:ptCount val="6"/>
                <c:pt idx="0">
                  <c:v>63.92</c:v>
                </c:pt>
                <c:pt idx="1">
                  <c:v>66.069999999999993</c:v>
                </c:pt>
                <c:pt idx="2">
                  <c:v>67.7</c:v>
                </c:pt>
                <c:pt idx="3">
                  <c:v>68.5</c:v>
                </c:pt>
                <c:pt idx="4">
                  <c:v>67.599999999999994</c:v>
                </c:pt>
                <c:pt idx="5">
                  <c:v>68.92</c:v>
                </c:pt>
              </c:numCache>
            </c:numRef>
          </c:val>
          <c:smooth val="0"/>
        </c:ser>
        <c:ser>
          <c:idx val="1"/>
          <c:order val="1"/>
          <c:tx>
            <c:strRef>
              <c:f>Pavement_Condition_Current!$D$1</c:f>
              <c:strCache>
                <c:ptCount val="1"/>
                <c:pt idx="0">
                  <c:v>% Fair</c:v>
                </c:pt>
              </c:strCache>
            </c:strRef>
          </c:tx>
          <c:cat>
            <c:strRef>
              <c:f>Pavement_Condition_Current!$A$19:$A$24</c:f>
              <c:strCache>
                <c:ptCount val="6"/>
                <c:pt idx="0">
                  <c:v>2002</c:v>
                </c:pt>
                <c:pt idx="1">
                  <c:v>2004</c:v>
                </c:pt>
                <c:pt idx="2">
                  <c:v>2006</c:v>
                </c:pt>
                <c:pt idx="3">
                  <c:v>2008</c:v>
                </c:pt>
                <c:pt idx="4">
                  <c:v>2010</c:v>
                </c:pt>
                <c:pt idx="5">
                  <c:v>Current</c:v>
                </c:pt>
              </c:strCache>
            </c:strRef>
          </c:cat>
          <c:val>
            <c:numRef>
              <c:f>Pavement_Condition_Current!$D$19:$D$24</c:f>
              <c:numCache>
                <c:formatCode>General</c:formatCode>
                <c:ptCount val="6"/>
                <c:pt idx="0">
                  <c:v>20.99</c:v>
                </c:pt>
                <c:pt idx="1">
                  <c:v>19.399999999999999</c:v>
                </c:pt>
                <c:pt idx="2">
                  <c:v>19.04</c:v>
                </c:pt>
                <c:pt idx="3">
                  <c:v>19.329999999999991</c:v>
                </c:pt>
                <c:pt idx="4">
                  <c:v>19.78</c:v>
                </c:pt>
                <c:pt idx="5">
                  <c:v>19.170000000000009</c:v>
                </c:pt>
              </c:numCache>
            </c:numRef>
          </c:val>
          <c:smooth val="0"/>
        </c:ser>
        <c:ser>
          <c:idx val="2"/>
          <c:order val="2"/>
          <c:tx>
            <c:strRef>
              <c:f>Pavement_Condition_Current!$E$1</c:f>
              <c:strCache>
                <c:ptCount val="1"/>
                <c:pt idx="0">
                  <c:v>% Poor</c:v>
                </c:pt>
              </c:strCache>
            </c:strRef>
          </c:tx>
          <c:cat>
            <c:strRef>
              <c:f>Pavement_Condition_Current!$A$19:$A$24</c:f>
              <c:strCache>
                <c:ptCount val="6"/>
                <c:pt idx="0">
                  <c:v>2002</c:v>
                </c:pt>
                <c:pt idx="1">
                  <c:v>2004</c:v>
                </c:pt>
                <c:pt idx="2">
                  <c:v>2006</c:v>
                </c:pt>
                <c:pt idx="3">
                  <c:v>2008</c:v>
                </c:pt>
                <c:pt idx="4">
                  <c:v>2010</c:v>
                </c:pt>
                <c:pt idx="5">
                  <c:v>Current</c:v>
                </c:pt>
              </c:strCache>
            </c:strRef>
          </c:cat>
          <c:val>
            <c:numRef>
              <c:f>Pavement_Condition_Current!$E$19:$E$24</c:f>
              <c:numCache>
                <c:formatCode>General</c:formatCode>
                <c:ptCount val="6"/>
                <c:pt idx="0">
                  <c:v>15.08</c:v>
                </c:pt>
                <c:pt idx="1">
                  <c:v>14.53</c:v>
                </c:pt>
                <c:pt idx="2">
                  <c:v>13.26</c:v>
                </c:pt>
                <c:pt idx="3">
                  <c:v>12.17</c:v>
                </c:pt>
                <c:pt idx="4">
                  <c:v>12.62</c:v>
                </c:pt>
                <c:pt idx="5">
                  <c:v>11.38</c:v>
                </c:pt>
              </c:numCache>
            </c:numRef>
          </c:val>
          <c:smooth val="0"/>
        </c:ser>
        <c:ser>
          <c:idx val="3"/>
          <c:order val="3"/>
          <c:tx>
            <c:strRef>
              <c:f>Pavement_Condition_Current!$F$1</c:f>
              <c:strCache>
                <c:ptCount val="1"/>
                <c:pt idx="0">
                  <c:v>Target</c:v>
                </c:pt>
              </c:strCache>
            </c:strRef>
          </c:tx>
          <c:cat>
            <c:strRef>
              <c:f>Pavement_Condition_Current!$A$19:$A$24</c:f>
              <c:strCache>
                <c:ptCount val="6"/>
                <c:pt idx="0">
                  <c:v>2002</c:v>
                </c:pt>
                <c:pt idx="1">
                  <c:v>2004</c:v>
                </c:pt>
                <c:pt idx="2">
                  <c:v>2006</c:v>
                </c:pt>
                <c:pt idx="3">
                  <c:v>2008</c:v>
                </c:pt>
                <c:pt idx="4">
                  <c:v>2010</c:v>
                </c:pt>
                <c:pt idx="5">
                  <c:v>Current</c:v>
                </c:pt>
              </c:strCache>
            </c:strRef>
          </c:cat>
          <c:val>
            <c:numRef>
              <c:f>Pavement_Condition_Current!$F$19:$F$24</c:f>
              <c:numCache>
                <c:formatCode>General</c:formatCode>
                <c:ptCount val="6"/>
                <c:pt idx="0">
                  <c:v>80</c:v>
                </c:pt>
                <c:pt idx="1">
                  <c:v>80</c:v>
                </c:pt>
                <c:pt idx="2">
                  <c:v>80</c:v>
                </c:pt>
                <c:pt idx="3">
                  <c:v>80</c:v>
                </c:pt>
                <c:pt idx="4">
                  <c:v>80</c:v>
                </c:pt>
                <c:pt idx="5">
                  <c:v>80</c:v>
                </c:pt>
              </c:numCache>
            </c:numRef>
          </c:val>
          <c:smooth val="0"/>
        </c:ser>
        <c:dLbls>
          <c:showLegendKey val="0"/>
          <c:showVal val="0"/>
          <c:showCatName val="0"/>
          <c:showSerName val="0"/>
          <c:showPercent val="0"/>
          <c:showBubbleSize val="0"/>
        </c:dLbls>
        <c:marker val="1"/>
        <c:smooth val="0"/>
        <c:axId val="119707136"/>
        <c:axId val="119709056"/>
      </c:lineChart>
      <c:catAx>
        <c:axId val="119707136"/>
        <c:scaling>
          <c:orientation val="minMax"/>
        </c:scaling>
        <c:delete val="0"/>
        <c:axPos val="b"/>
        <c:title>
          <c:tx>
            <c:rich>
              <a:bodyPr/>
              <a:lstStyle/>
              <a:p>
                <a:pPr>
                  <a:defRPr/>
                </a:pPr>
                <a:r>
                  <a:rPr lang="en-US"/>
                  <a:t>Year</a:t>
                </a:r>
              </a:p>
            </c:rich>
          </c:tx>
          <c:overlay val="0"/>
        </c:title>
        <c:numFmt formatCode="General" sourceLinked="1"/>
        <c:majorTickMark val="out"/>
        <c:minorTickMark val="none"/>
        <c:tickLblPos val="nextTo"/>
        <c:crossAx val="119709056"/>
        <c:crosses val="autoZero"/>
        <c:auto val="1"/>
        <c:lblAlgn val="ctr"/>
        <c:lblOffset val="100"/>
        <c:noMultiLvlLbl val="0"/>
      </c:catAx>
      <c:valAx>
        <c:axId val="119709056"/>
        <c:scaling>
          <c:orientation val="minMax"/>
          <c:max val="90"/>
        </c:scaling>
        <c:delete val="0"/>
        <c:axPos val="l"/>
        <c:majorGridlines/>
        <c:title>
          <c:tx>
            <c:rich>
              <a:bodyPr rot="-5400000" vert="horz"/>
              <a:lstStyle/>
              <a:p>
                <a:pPr>
                  <a:defRPr/>
                </a:pPr>
                <a:r>
                  <a:rPr lang="en-US"/>
                  <a:t>Percent</a:t>
                </a:r>
              </a:p>
            </c:rich>
          </c:tx>
          <c:overlay val="0"/>
        </c:title>
        <c:numFmt formatCode="General" sourceLinked="1"/>
        <c:majorTickMark val="out"/>
        <c:minorTickMark val="none"/>
        <c:tickLblPos val="nextTo"/>
        <c:crossAx val="119707136"/>
        <c:crosses val="autoZero"/>
        <c:crossBetween val="between"/>
        <c:majorUnit val="10"/>
      </c:valAx>
    </c:plotArea>
    <c:legend>
      <c:legendPos val="b"/>
      <c:overlay val="0"/>
    </c:legend>
    <c:plotVisOnly val="1"/>
    <c:dispBlanksAs val="gap"/>
    <c:showDLblsOverMax val="0"/>
  </c:chart>
  <c:spPr>
    <a:solidFill>
      <a:schemeClr val="bg1"/>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Changing</a:t>
            </a:r>
            <a:r>
              <a:rPr lang="en-US" baseline="0"/>
              <a:t> System Splits</a:t>
            </a:r>
            <a:endParaRPr lang="en-US"/>
          </a:p>
        </c:rich>
      </c:tx>
      <c:overlay val="0"/>
    </c:title>
    <c:autoTitleDeleted val="0"/>
    <c:plotArea>
      <c:layout>
        <c:manualLayout>
          <c:layoutTarget val="inner"/>
          <c:xMode val="edge"/>
          <c:yMode val="edge"/>
          <c:x val="8.6086905572564099E-2"/>
          <c:y val="8.51374704444081E-2"/>
          <c:w val="0.76284573628820096"/>
          <c:h val="0.80623735508180905"/>
        </c:manualLayout>
      </c:layout>
      <c:scatterChart>
        <c:scatterStyle val="lineMarker"/>
        <c:varyColors val="0"/>
        <c:ser>
          <c:idx val="0"/>
          <c:order val="0"/>
          <c:tx>
            <c:strRef>
              <c:f>'System Splits'!$H$24</c:f>
              <c:strCache>
                <c:ptCount val="1"/>
                <c:pt idx="0">
                  <c:v>Interstate minus 20%  </c:v>
                </c:pt>
              </c:strCache>
            </c:strRef>
          </c:tx>
          <c:spPr>
            <a:ln w="28575">
              <a:solidFill>
                <a:schemeClr val="accent1"/>
              </a:solidFill>
            </a:ln>
          </c:spPr>
          <c:marker>
            <c:symbol val="none"/>
          </c:marker>
          <c:xVal>
            <c:numRef>
              <c:f>'System Splits'!$G$25:$G$44</c:f>
              <c:numCache>
                <c:formatCode>General</c:formatCode>
                <c:ptCount val="20"/>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numCache>
            </c:numRef>
          </c:xVal>
          <c:yVal>
            <c:numRef>
              <c:f>'System Splits'!$H$25:$H$44</c:f>
              <c:numCache>
                <c:formatCode>0%</c:formatCode>
                <c:ptCount val="20"/>
                <c:pt idx="0">
                  <c:v>0.517442075996291</c:v>
                </c:pt>
                <c:pt idx="1">
                  <c:v>0.50960534445474204</c:v>
                </c:pt>
                <c:pt idx="2">
                  <c:v>0.49809777571825897</c:v>
                </c:pt>
                <c:pt idx="3">
                  <c:v>0.48668365770775501</c:v>
                </c:pt>
                <c:pt idx="4">
                  <c:v>0.48668056842755802</c:v>
                </c:pt>
                <c:pt idx="5">
                  <c:v>0.495069508804451</c:v>
                </c:pt>
                <c:pt idx="6">
                  <c:v>0.494821594068583</c:v>
                </c:pt>
                <c:pt idx="7">
                  <c:v>0.49261353104726702</c:v>
                </c:pt>
                <c:pt idx="8">
                  <c:v>0.49283132530120499</c:v>
                </c:pt>
                <c:pt idx="9">
                  <c:v>0.48090361445783097</c:v>
                </c:pt>
                <c:pt idx="10">
                  <c:v>0.47625810936051899</c:v>
                </c:pt>
                <c:pt idx="11">
                  <c:v>0.48959916589434799</c:v>
                </c:pt>
                <c:pt idx="12">
                  <c:v>0.495498146431881</c:v>
                </c:pt>
                <c:pt idx="13">
                  <c:v>0.504056224899598</c:v>
                </c:pt>
                <c:pt idx="14">
                  <c:v>0.51193157244362097</c:v>
                </c:pt>
                <c:pt idx="15">
                  <c:v>0.51384924312635205</c:v>
                </c:pt>
                <c:pt idx="16">
                  <c:v>0.52580166821130703</c:v>
                </c:pt>
                <c:pt idx="17">
                  <c:v>0.539409175162187</c:v>
                </c:pt>
                <c:pt idx="18">
                  <c:v>0.55230614766759401</c:v>
                </c:pt>
                <c:pt idx="19">
                  <c:v>0.55809159715786305</c:v>
                </c:pt>
              </c:numCache>
            </c:numRef>
          </c:yVal>
          <c:smooth val="0"/>
        </c:ser>
        <c:ser>
          <c:idx val="1"/>
          <c:order val="1"/>
          <c:tx>
            <c:strRef>
              <c:f>'System Splits'!$I$24</c:f>
              <c:strCache>
                <c:ptCount val="1"/>
                <c:pt idx="0">
                  <c:v>NHS minus 20%</c:v>
                </c:pt>
              </c:strCache>
            </c:strRef>
          </c:tx>
          <c:spPr>
            <a:ln w="28575">
              <a:solidFill>
                <a:srgbClr val="C00000"/>
              </a:solidFill>
            </a:ln>
          </c:spPr>
          <c:marker>
            <c:symbol val="none"/>
          </c:marker>
          <c:xVal>
            <c:numRef>
              <c:f>'System Splits'!$G$25:$G$44</c:f>
              <c:numCache>
                <c:formatCode>General</c:formatCode>
                <c:ptCount val="20"/>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numCache>
            </c:numRef>
          </c:xVal>
          <c:yVal>
            <c:numRef>
              <c:f>'System Splits'!$I$25:$I$44</c:f>
              <c:numCache>
                <c:formatCode>0%</c:formatCode>
                <c:ptCount val="20"/>
                <c:pt idx="0">
                  <c:v>0.51830552981155198</c:v>
                </c:pt>
                <c:pt idx="1">
                  <c:v>0.50838816805683995</c:v>
                </c:pt>
                <c:pt idx="2">
                  <c:v>0.49321516836577201</c:v>
                </c:pt>
                <c:pt idx="3">
                  <c:v>0.47769462465245599</c:v>
                </c:pt>
                <c:pt idx="4">
                  <c:v>0.47432499227680103</c:v>
                </c:pt>
                <c:pt idx="5">
                  <c:v>0.479311862835961</c:v>
                </c:pt>
                <c:pt idx="6">
                  <c:v>0.47555298115539202</c:v>
                </c:pt>
                <c:pt idx="7">
                  <c:v>0.468564257028112</c:v>
                </c:pt>
                <c:pt idx="8">
                  <c:v>0.46422999691071998</c:v>
                </c:pt>
                <c:pt idx="9">
                  <c:v>0.44900834105653398</c:v>
                </c:pt>
                <c:pt idx="10">
                  <c:v>0.44170682730923699</c:v>
                </c:pt>
                <c:pt idx="11">
                  <c:v>0.450997065183812</c:v>
                </c:pt>
                <c:pt idx="12">
                  <c:v>0.45354263206672801</c:v>
                </c:pt>
                <c:pt idx="13">
                  <c:v>0.46154000617856</c:v>
                </c:pt>
                <c:pt idx="14">
                  <c:v>0.46792091442693801</c:v>
                </c:pt>
                <c:pt idx="15">
                  <c:v>0.46234708063021301</c:v>
                </c:pt>
                <c:pt idx="16">
                  <c:v>0.47365925239419199</c:v>
                </c:pt>
                <c:pt idx="17">
                  <c:v>0.48472737102255298</c:v>
                </c:pt>
                <c:pt idx="18">
                  <c:v>0.49491736175471301</c:v>
                </c:pt>
                <c:pt idx="19">
                  <c:v>0.49976367006487699</c:v>
                </c:pt>
              </c:numCache>
            </c:numRef>
          </c:yVal>
          <c:smooth val="0"/>
        </c:ser>
        <c:ser>
          <c:idx val="2"/>
          <c:order val="2"/>
          <c:tx>
            <c:strRef>
              <c:f>'System Splits'!$J$24</c:f>
              <c:strCache>
                <c:ptCount val="1"/>
                <c:pt idx="0">
                  <c:v>NonNHS minus 20%</c:v>
                </c:pt>
              </c:strCache>
            </c:strRef>
          </c:tx>
          <c:spPr>
            <a:ln w="28575">
              <a:solidFill>
                <a:srgbClr val="FFFF00"/>
              </a:solidFill>
            </a:ln>
          </c:spPr>
          <c:marker>
            <c:symbol val="none"/>
          </c:marker>
          <c:xVal>
            <c:numRef>
              <c:f>'System Splits'!$G$25:$G$44</c:f>
              <c:numCache>
                <c:formatCode>General</c:formatCode>
                <c:ptCount val="20"/>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numCache>
            </c:numRef>
          </c:xVal>
          <c:yVal>
            <c:numRef>
              <c:f>'System Splits'!$J$25:$J$44</c:f>
              <c:numCache>
                <c:formatCode>0%</c:formatCode>
                <c:ptCount val="20"/>
                <c:pt idx="0">
                  <c:v>0.51830552981155198</c:v>
                </c:pt>
                <c:pt idx="1">
                  <c:v>0.50649752857584196</c:v>
                </c:pt>
                <c:pt idx="2">
                  <c:v>0.49032437442076199</c:v>
                </c:pt>
                <c:pt idx="3">
                  <c:v>0.473205128205127</c:v>
                </c:pt>
                <c:pt idx="4">
                  <c:v>0.46875193080012301</c:v>
                </c:pt>
                <c:pt idx="5">
                  <c:v>0.47354649366697599</c:v>
                </c:pt>
                <c:pt idx="6">
                  <c:v>0.46987565647204199</c:v>
                </c:pt>
                <c:pt idx="7">
                  <c:v>0.46377818968180501</c:v>
                </c:pt>
                <c:pt idx="8">
                  <c:v>0.45820976212542502</c:v>
                </c:pt>
                <c:pt idx="9">
                  <c:v>0.442831325301205</c:v>
                </c:pt>
                <c:pt idx="10">
                  <c:v>0.43475749150448101</c:v>
                </c:pt>
                <c:pt idx="11">
                  <c:v>0.44436901451961702</c:v>
                </c:pt>
                <c:pt idx="12">
                  <c:v>0.44636777880753797</c:v>
                </c:pt>
                <c:pt idx="13">
                  <c:v>0.45170373802903901</c:v>
                </c:pt>
                <c:pt idx="14">
                  <c:v>0.45929950571516798</c:v>
                </c:pt>
                <c:pt idx="15">
                  <c:v>0.45720497374111801</c:v>
                </c:pt>
                <c:pt idx="16">
                  <c:v>0.46880058696323901</c:v>
                </c:pt>
                <c:pt idx="17">
                  <c:v>0.47594068582020599</c:v>
                </c:pt>
                <c:pt idx="18">
                  <c:v>0.48339434661723801</c:v>
                </c:pt>
                <c:pt idx="19">
                  <c:v>0.48582483781279201</c:v>
                </c:pt>
              </c:numCache>
            </c:numRef>
          </c:yVal>
          <c:smooth val="0"/>
        </c:ser>
        <c:ser>
          <c:idx val="3"/>
          <c:order val="3"/>
          <c:tx>
            <c:strRef>
              <c:f>'System Splits'!$K$24</c:f>
              <c:strCache>
                <c:ptCount val="1"/>
                <c:pt idx="0">
                  <c:v>Baseline Splits</c:v>
                </c:pt>
              </c:strCache>
            </c:strRef>
          </c:tx>
          <c:spPr>
            <a:ln w="28575">
              <a:solidFill>
                <a:srgbClr val="7030A0"/>
              </a:solidFill>
            </a:ln>
          </c:spPr>
          <c:marker>
            <c:symbol val="none"/>
          </c:marker>
          <c:xVal>
            <c:numRef>
              <c:f>'System Splits'!$G$25:$G$44</c:f>
              <c:numCache>
                <c:formatCode>General</c:formatCode>
                <c:ptCount val="20"/>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numCache>
            </c:numRef>
          </c:xVal>
          <c:yVal>
            <c:numRef>
              <c:f>'System Splits'!$K$25:$K$44</c:f>
              <c:numCache>
                <c:formatCode>0%</c:formatCode>
                <c:ptCount val="20"/>
                <c:pt idx="0">
                  <c:v>0.51818659252394095</c:v>
                </c:pt>
                <c:pt idx="1">
                  <c:v>0.50597698486252396</c:v>
                </c:pt>
                <c:pt idx="2">
                  <c:v>0.48907939450108101</c:v>
                </c:pt>
                <c:pt idx="3">
                  <c:v>0.47222814334260299</c:v>
                </c:pt>
                <c:pt idx="4">
                  <c:v>0.46747296879827199</c:v>
                </c:pt>
                <c:pt idx="5">
                  <c:v>0.47145350633302402</c:v>
                </c:pt>
                <c:pt idx="6">
                  <c:v>0.46651760889712701</c:v>
                </c:pt>
                <c:pt idx="7">
                  <c:v>0.45738801359283499</c:v>
                </c:pt>
                <c:pt idx="8">
                  <c:v>0.45154772937905602</c:v>
                </c:pt>
                <c:pt idx="9">
                  <c:v>0.43469184430027802</c:v>
                </c:pt>
                <c:pt idx="10">
                  <c:v>0.42443620636391699</c:v>
                </c:pt>
                <c:pt idx="11">
                  <c:v>0.43201498300896102</c:v>
                </c:pt>
                <c:pt idx="12">
                  <c:v>0.43102873030584099</c:v>
                </c:pt>
                <c:pt idx="13">
                  <c:v>0.43767222737102401</c:v>
                </c:pt>
                <c:pt idx="14">
                  <c:v>0.44545721346926198</c:v>
                </c:pt>
                <c:pt idx="15">
                  <c:v>0.44196400988569801</c:v>
                </c:pt>
                <c:pt idx="16">
                  <c:v>0.45283055298115499</c:v>
                </c:pt>
                <c:pt idx="17">
                  <c:v>0.46351482854495002</c:v>
                </c:pt>
                <c:pt idx="18">
                  <c:v>0.47430413963546603</c:v>
                </c:pt>
                <c:pt idx="19">
                  <c:v>0.47893265369169002</c:v>
                </c:pt>
              </c:numCache>
            </c:numRef>
          </c:yVal>
          <c:smooth val="0"/>
        </c:ser>
        <c:dLbls>
          <c:showLegendKey val="0"/>
          <c:showVal val="0"/>
          <c:showCatName val="0"/>
          <c:showSerName val="0"/>
          <c:showPercent val="0"/>
          <c:showBubbleSize val="0"/>
        </c:dLbls>
        <c:axId val="106414080"/>
        <c:axId val="106416000"/>
      </c:scatterChart>
      <c:valAx>
        <c:axId val="106414080"/>
        <c:scaling>
          <c:orientation val="minMax"/>
          <c:max val="2030"/>
          <c:min val="2008"/>
        </c:scaling>
        <c:delete val="0"/>
        <c:axPos val="b"/>
        <c:title>
          <c:tx>
            <c:rich>
              <a:bodyPr/>
              <a:lstStyle/>
              <a:p>
                <a:pPr>
                  <a:defRPr/>
                </a:pPr>
                <a:r>
                  <a:rPr lang="en-US"/>
                  <a:t>Year</a:t>
                </a:r>
              </a:p>
            </c:rich>
          </c:tx>
          <c:overlay val="0"/>
        </c:title>
        <c:numFmt formatCode="General" sourceLinked="1"/>
        <c:majorTickMark val="none"/>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06416000"/>
        <c:crosses val="autoZero"/>
        <c:crossBetween val="midCat"/>
        <c:majorUnit val="5"/>
      </c:valAx>
      <c:valAx>
        <c:axId val="106416000"/>
        <c:scaling>
          <c:orientation val="minMax"/>
        </c:scaling>
        <c:delete val="0"/>
        <c:axPos val="l"/>
        <c:majorGridlines/>
        <c:title>
          <c:tx>
            <c:rich>
              <a:bodyPr/>
              <a:lstStyle/>
              <a:p>
                <a:pPr>
                  <a:defRPr/>
                </a:pPr>
                <a:r>
                  <a:rPr lang="en-US"/>
                  <a:t>Percent Miles Good to Excellent</a:t>
                </a:r>
              </a:p>
            </c:rich>
          </c:tx>
          <c:overlay val="0"/>
        </c:title>
        <c:numFmt formatCode="0%" sourceLinked="1"/>
        <c:majorTickMark val="none"/>
        <c:minorTickMark val="none"/>
        <c:tickLblPos val="nextTo"/>
        <c:crossAx val="106414080"/>
        <c:crosses val="autoZero"/>
        <c:crossBetween val="midCat"/>
      </c:valAx>
    </c:plotArea>
    <c:legend>
      <c:legendPos val="r"/>
      <c:layout>
        <c:manualLayout>
          <c:xMode val="edge"/>
          <c:yMode val="edge"/>
          <c:x val="0.862317120543584"/>
          <c:y val="0.45816062533188201"/>
          <c:w val="0.12889414675015301"/>
          <c:h val="0.227285827606759"/>
        </c:manualLayout>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Interstate</a:t>
            </a:r>
            <a:r>
              <a:rPr lang="en-US" baseline="0"/>
              <a:t> - 20% Systems Comparison</a:t>
            </a:r>
            <a:endParaRPr lang="en-US"/>
          </a:p>
        </c:rich>
      </c:tx>
      <c:overlay val="0"/>
    </c:title>
    <c:autoTitleDeleted val="0"/>
    <c:plotArea>
      <c:layout/>
      <c:scatterChart>
        <c:scatterStyle val="lineMarker"/>
        <c:varyColors val="0"/>
        <c:ser>
          <c:idx val="0"/>
          <c:order val="0"/>
          <c:tx>
            <c:strRef>
              <c:f>'System Splits'!$H$47</c:f>
              <c:strCache>
                <c:ptCount val="1"/>
                <c:pt idx="0">
                  <c:v>Interstate</c:v>
                </c:pt>
              </c:strCache>
            </c:strRef>
          </c:tx>
          <c:spPr>
            <a:ln>
              <a:solidFill>
                <a:srgbClr val="FFFF00"/>
              </a:solidFill>
            </a:ln>
          </c:spPr>
          <c:marker>
            <c:symbol val="none"/>
          </c:marker>
          <c:xVal>
            <c:numRef>
              <c:f>'System Splits'!$G$48:$G$67</c:f>
              <c:numCache>
                <c:formatCode>General</c:formatCode>
                <c:ptCount val="20"/>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numCache>
            </c:numRef>
          </c:xVal>
          <c:yVal>
            <c:numRef>
              <c:f>'System Splits'!$H$48:$H$67</c:f>
              <c:numCache>
                <c:formatCode>0%</c:formatCode>
                <c:ptCount val="20"/>
                <c:pt idx="0">
                  <c:v>0.82634467618002505</c:v>
                </c:pt>
                <c:pt idx="1">
                  <c:v>0.81462678375411601</c:v>
                </c:pt>
                <c:pt idx="2">
                  <c:v>0.79101536772777103</c:v>
                </c:pt>
                <c:pt idx="3">
                  <c:v>0.792349066959388</c:v>
                </c:pt>
                <c:pt idx="4">
                  <c:v>0.78583973655324102</c:v>
                </c:pt>
                <c:pt idx="5">
                  <c:v>0.76646542261251704</c:v>
                </c:pt>
                <c:pt idx="6">
                  <c:v>0.72126783754116397</c:v>
                </c:pt>
                <c:pt idx="7">
                  <c:v>0.71681668496158102</c:v>
                </c:pt>
                <c:pt idx="8">
                  <c:v>0.70065861690450704</c:v>
                </c:pt>
                <c:pt idx="9">
                  <c:v>0.630417124039517</c:v>
                </c:pt>
                <c:pt idx="10">
                  <c:v>0.61070801317234102</c:v>
                </c:pt>
                <c:pt idx="11">
                  <c:v>0.60223380900109802</c:v>
                </c:pt>
                <c:pt idx="12">
                  <c:v>0.60834796926454504</c:v>
                </c:pt>
                <c:pt idx="13">
                  <c:v>0.61288693743139699</c:v>
                </c:pt>
                <c:pt idx="14">
                  <c:v>0.58921514818880405</c:v>
                </c:pt>
                <c:pt idx="15">
                  <c:v>0.55249176728869498</c:v>
                </c:pt>
                <c:pt idx="16">
                  <c:v>0.53592755214050802</c:v>
                </c:pt>
                <c:pt idx="17">
                  <c:v>0.52014818880351299</c:v>
                </c:pt>
                <c:pt idx="18">
                  <c:v>0.52160263446761801</c:v>
                </c:pt>
                <c:pt idx="19">
                  <c:v>0.51782107574094305</c:v>
                </c:pt>
              </c:numCache>
            </c:numRef>
          </c:yVal>
          <c:smooth val="0"/>
        </c:ser>
        <c:ser>
          <c:idx val="1"/>
          <c:order val="1"/>
          <c:tx>
            <c:strRef>
              <c:f>'System Splits'!$I$47</c:f>
              <c:strCache>
                <c:ptCount val="1"/>
                <c:pt idx="0">
                  <c:v>NHS</c:v>
                </c:pt>
              </c:strCache>
            </c:strRef>
          </c:tx>
          <c:marker>
            <c:symbol val="none"/>
          </c:marker>
          <c:xVal>
            <c:numRef>
              <c:f>'System Splits'!$G$48:$G$67</c:f>
              <c:numCache>
                <c:formatCode>General</c:formatCode>
                <c:ptCount val="20"/>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numCache>
            </c:numRef>
          </c:xVal>
          <c:yVal>
            <c:numRef>
              <c:f>'System Splits'!$I$48:$I$67</c:f>
              <c:numCache>
                <c:formatCode>0%</c:formatCode>
                <c:ptCount val="20"/>
                <c:pt idx="0">
                  <c:v>0.56616261774913201</c:v>
                </c:pt>
                <c:pt idx="1">
                  <c:v>0.55300941993059405</c:v>
                </c:pt>
                <c:pt idx="2">
                  <c:v>0.52820029747149499</c:v>
                </c:pt>
                <c:pt idx="3">
                  <c:v>0.50300446207238503</c:v>
                </c:pt>
                <c:pt idx="4">
                  <c:v>0.50748140803173003</c:v>
                </c:pt>
                <c:pt idx="5">
                  <c:v>0.50228557263262297</c:v>
                </c:pt>
                <c:pt idx="6">
                  <c:v>0.50314328210213199</c:v>
                </c:pt>
                <c:pt idx="7">
                  <c:v>0.49255329697570699</c:v>
                </c:pt>
                <c:pt idx="8">
                  <c:v>0.48483391175012402</c:v>
                </c:pt>
                <c:pt idx="9">
                  <c:v>0.46500743678730799</c:v>
                </c:pt>
                <c:pt idx="10">
                  <c:v>0.45819038175508198</c:v>
                </c:pt>
                <c:pt idx="11">
                  <c:v>0.47152206246901501</c:v>
                </c:pt>
                <c:pt idx="12">
                  <c:v>0.46650966782350201</c:v>
                </c:pt>
                <c:pt idx="13">
                  <c:v>0.45918691125434002</c:v>
                </c:pt>
                <c:pt idx="14">
                  <c:v>0.47466534457114501</c:v>
                </c:pt>
                <c:pt idx="15">
                  <c:v>0.47987605354487201</c:v>
                </c:pt>
                <c:pt idx="16">
                  <c:v>0.48832920178483202</c:v>
                </c:pt>
                <c:pt idx="17">
                  <c:v>0.49850272682201502</c:v>
                </c:pt>
                <c:pt idx="18">
                  <c:v>0.496504709965298</c:v>
                </c:pt>
                <c:pt idx="19">
                  <c:v>0.474576103123453</c:v>
                </c:pt>
              </c:numCache>
            </c:numRef>
          </c:yVal>
          <c:smooth val="0"/>
        </c:ser>
        <c:ser>
          <c:idx val="2"/>
          <c:order val="2"/>
          <c:tx>
            <c:strRef>
              <c:f>'System Splits'!$J$47</c:f>
              <c:strCache>
                <c:ptCount val="1"/>
                <c:pt idx="0">
                  <c:v>NonNHS</c:v>
                </c:pt>
              </c:strCache>
            </c:strRef>
          </c:tx>
          <c:marker>
            <c:symbol val="none"/>
          </c:marker>
          <c:xVal>
            <c:numRef>
              <c:f>'System Splits'!$G$48:$G$67</c:f>
              <c:numCache>
                <c:formatCode>General</c:formatCode>
                <c:ptCount val="20"/>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numCache>
            </c:numRef>
          </c:xVal>
          <c:yVal>
            <c:numRef>
              <c:f>'System Splits'!$J$48:$J$67</c:f>
              <c:numCache>
                <c:formatCode>0%</c:formatCode>
                <c:ptCount val="20"/>
                <c:pt idx="0">
                  <c:v>0.42616187253243099</c:v>
                </c:pt>
                <c:pt idx="1">
                  <c:v>0.42234630569656101</c:v>
                </c:pt>
                <c:pt idx="2">
                  <c:v>0.421514382402709</c:v>
                </c:pt>
                <c:pt idx="3">
                  <c:v>0.41466723068245898</c:v>
                </c:pt>
                <c:pt idx="4">
                  <c:v>0.41378736604624899</c:v>
                </c:pt>
                <c:pt idx="5">
                  <c:v>0.43703327693175398</c:v>
                </c:pt>
                <c:pt idx="6">
                  <c:v>0.44770445572475998</c:v>
                </c:pt>
                <c:pt idx="7">
                  <c:v>0.45084038353073902</c:v>
                </c:pt>
                <c:pt idx="8">
                  <c:v>0.45978003384094901</c:v>
                </c:pt>
                <c:pt idx="9">
                  <c:v>0.46732656514382698</c:v>
                </c:pt>
                <c:pt idx="10">
                  <c:v>0.46778623801466601</c:v>
                </c:pt>
                <c:pt idx="11">
                  <c:v>0.48673716864072197</c:v>
                </c:pt>
                <c:pt idx="12">
                  <c:v>0.49878736604625101</c:v>
                </c:pt>
                <c:pt idx="13">
                  <c:v>0.51740834743372799</c:v>
                </c:pt>
                <c:pt idx="14">
                  <c:v>0.52906655386350798</c:v>
                </c:pt>
                <c:pt idx="15">
                  <c:v>0.53903835307388903</c:v>
                </c:pt>
                <c:pt idx="16">
                  <c:v>0.56030456852791599</c:v>
                </c:pt>
                <c:pt idx="17">
                  <c:v>0.58341793570219502</c:v>
                </c:pt>
                <c:pt idx="18">
                  <c:v>0.60772701635646298</c:v>
                </c:pt>
                <c:pt idx="19">
                  <c:v>0.63173434856176003</c:v>
                </c:pt>
              </c:numCache>
            </c:numRef>
          </c:yVal>
          <c:smooth val="0"/>
        </c:ser>
        <c:dLbls>
          <c:showLegendKey val="0"/>
          <c:showVal val="0"/>
          <c:showCatName val="0"/>
          <c:showSerName val="0"/>
          <c:showPercent val="0"/>
          <c:showBubbleSize val="0"/>
        </c:dLbls>
        <c:axId val="111700224"/>
        <c:axId val="111714688"/>
      </c:scatterChart>
      <c:valAx>
        <c:axId val="111700224"/>
        <c:scaling>
          <c:orientation val="minMax"/>
          <c:max val="2030"/>
          <c:min val="2008"/>
        </c:scaling>
        <c:delete val="0"/>
        <c:axPos val="b"/>
        <c:title>
          <c:tx>
            <c:rich>
              <a:bodyPr/>
              <a:lstStyle/>
              <a:p>
                <a:pPr>
                  <a:defRPr/>
                </a:pPr>
                <a:r>
                  <a:rPr lang="en-US"/>
                  <a:t>Year</a:t>
                </a:r>
              </a:p>
            </c:rich>
          </c:tx>
          <c:overlay val="0"/>
        </c:title>
        <c:numFmt formatCode="General" sourceLinked="1"/>
        <c:majorTickMark val="none"/>
        <c:minorTickMark val="none"/>
        <c:tickLblPos val="nextTo"/>
        <c:crossAx val="111714688"/>
        <c:crosses val="autoZero"/>
        <c:crossBetween val="midCat"/>
      </c:valAx>
      <c:valAx>
        <c:axId val="111714688"/>
        <c:scaling>
          <c:orientation val="minMax"/>
        </c:scaling>
        <c:delete val="0"/>
        <c:axPos val="l"/>
        <c:majorGridlines/>
        <c:title>
          <c:tx>
            <c:rich>
              <a:bodyPr/>
              <a:lstStyle/>
              <a:p>
                <a:pPr>
                  <a:defRPr/>
                </a:pPr>
                <a:r>
                  <a:rPr lang="en-US"/>
                  <a:t>Percent Miles Good to Excellent</a:t>
                </a:r>
              </a:p>
            </c:rich>
          </c:tx>
          <c:overlay val="0"/>
        </c:title>
        <c:numFmt formatCode="0%" sourceLinked="1"/>
        <c:majorTickMark val="none"/>
        <c:minorTickMark val="none"/>
        <c:tickLblPos val="nextTo"/>
        <c:crossAx val="111700224"/>
        <c:crosses val="autoZero"/>
        <c:crossBetween val="midCat"/>
      </c:valAx>
    </c:plotArea>
    <c:legend>
      <c:legendPos val="r"/>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9ABDD4-8C6D-4175-B933-4B9CD6189278}"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DA16EBD9-BC38-4656-BF0F-AE95B1B26FF5}">
      <dgm:prSet/>
      <dgm:spPr>
        <a:solidFill>
          <a:schemeClr val="accent2">
            <a:lumMod val="50000"/>
          </a:schemeClr>
        </a:solidFill>
        <a:ln>
          <a:solidFill>
            <a:srgbClr val="FFFF00"/>
          </a:solidFill>
        </a:ln>
        <a:scene3d>
          <a:camera prst="orthographicFront"/>
          <a:lightRig rig="threePt" dir="t"/>
        </a:scene3d>
        <a:sp3d>
          <a:bevelT/>
        </a:sp3d>
      </dgm:spPr>
      <dgm:t>
        <a:bodyPr/>
        <a:lstStyle/>
        <a:p>
          <a:pPr rtl="0"/>
          <a:r>
            <a:rPr lang="en-US" b="1" i="1" u="sng" dirty="0" smtClean="0"/>
            <a:t>Act</a:t>
          </a:r>
          <a:endParaRPr lang="en-US" b="1" i="1" u="sng" dirty="0"/>
        </a:p>
      </dgm:t>
    </dgm:pt>
    <dgm:pt modelId="{5D1DD617-7543-4358-82F1-9F61DDF2F774}" type="parTrans" cxnId="{24633C37-1F66-4969-81F7-3FAD16CC1F05}">
      <dgm:prSet/>
      <dgm:spPr/>
      <dgm:t>
        <a:bodyPr/>
        <a:lstStyle/>
        <a:p>
          <a:endParaRPr lang="en-US"/>
        </a:p>
      </dgm:t>
    </dgm:pt>
    <dgm:pt modelId="{04F9E003-D207-47E0-89F6-C9A2B5ACE25C}" type="sibTrans" cxnId="{24633C37-1F66-4969-81F7-3FAD16CC1F05}">
      <dgm:prSet/>
      <dgm:spPr>
        <a:scene3d>
          <a:camera prst="orthographicFront"/>
          <a:lightRig rig="threePt" dir="t"/>
        </a:scene3d>
        <a:sp3d>
          <a:bevelT/>
        </a:sp3d>
      </dgm:spPr>
      <dgm:t>
        <a:bodyPr/>
        <a:lstStyle/>
        <a:p>
          <a:endParaRPr lang="en-US"/>
        </a:p>
      </dgm:t>
    </dgm:pt>
    <dgm:pt modelId="{E42A29E6-4E2A-4461-840E-79C9DE9ECC87}">
      <dgm:prSet/>
      <dgm:spPr>
        <a:solidFill>
          <a:schemeClr val="accent2">
            <a:lumMod val="50000"/>
          </a:schemeClr>
        </a:solidFill>
        <a:ln>
          <a:solidFill>
            <a:srgbClr val="FFFF00"/>
          </a:solidFill>
        </a:ln>
        <a:scene3d>
          <a:camera prst="orthographicFront"/>
          <a:lightRig rig="threePt" dir="t"/>
        </a:scene3d>
        <a:sp3d>
          <a:bevelT/>
        </a:sp3d>
      </dgm:spPr>
      <dgm:t>
        <a:bodyPr/>
        <a:lstStyle/>
        <a:p>
          <a:pPr rtl="0"/>
          <a:r>
            <a:rPr lang="en-US" b="1" i="1" u="sng" dirty="0" smtClean="0"/>
            <a:t>Plan</a:t>
          </a:r>
          <a:endParaRPr lang="en-US" b="1" i="1" u="sng" dirty="0"/>
        </a:p>
      </dgm:t>
    </dgm:pt>
    <dgm:pt modelId="{113508BB-5CB8-405E-948D-981EF4BC1DA6}" type="parTrans" cxnId="{AB85BF25-2A40-4DF2-A912-62486E9FF3A5}">
      <dgm:prSet/>
      <dgm:spPr/>
      <dgm:t>
        <a:bodyPr/>
        <a:lstStyle/>
        <a:p>
          <a:endParaRPr lang="en-US"/>
        </a:p>
      </dgm:t>
    </dgm:pt>
    <dgm:pt modelId="{C4501119-8BEF-4F07-AB83-2CBFEF1DB50A}" type="sibTrans" cxnId="{AB85BF25-2A40-4DF2-A912-62486E9FF3A5}">
      <dgm:prSet/>
      <dgm:spPr>
        <a:scene3d>
          <a:camera prst="orthographicFront"/>
          <a:lightRig rig="threePt" dir="t"/>
        </a:scene3d>
        <a:sp3d>
          <a:bevelT/>
        </a:sp3d>
      </dgm:spPr>
      <dgm:t>
        <a:bodyPr/>
        <a:lstStyle/>
        <a:p>
          <a:endParaRPr lang="en-US"/>
        </a:p>
      </dgm:t>
    </dgm:pt>
    <dgm:pt modelId="{C3E10E17-E4CF-4806-8D73-E44FED811D19}">
      <dgm:prSet/>
      <dgm:spPr>
        <a:solidFill>
          <a:schemeClr val="accent2">
            <a:lumMod val="50000"/>
          </a:schemeClr>
        </a:solidFill>
        <a:ln>
          <a:solidFill>
            <a:srgbClr val="FFFF00"/>
          </a:solidFill>
        </a:ln>
        <a:scene3d>
          <a:camera prst="orthographicFront"/>
          <a:lightRig rig="threePt" dir="t"/>
        </a:scene3d>
        <a:sp3d>
          <a:bevelT/>
        </a:sp3d>
      </dgm:spPr>
      <dgm:t>
        <a:bodyPr/>
        <a:lstStyle/>
        <a:p>
          <a:pPr rtl="0"/>
          <a:r>
            <a:rPr lang="en-US" b="1" i="1" u="sng" dirty="0" smtClean="0"/>
            <a:t>Do</a:t>
          </a:r>
          <a:endParaRPr lang="en-US" b="1" i="1" u="sng" dirty="0"/>
        </a:p>
      </dgm:t>
    </dgm:pt>
    <dgm:pt modelId="{4CC8A455-0D55-4AA0-9978-EB514664A0EE}" type="parTrans" cxnId="{05F5947C-A695-4DD8-9393-0B06ADE19E8B}">
      <dgm:prSet/>
      <dgm:spPr/>
      <dgm:t>
        <a:bodyPr/>
        <a:lstStyle/>
        <a:p>
          <a:endParaRPr lang="en-US"/>
        </a:p>
      </dgm:t>
    </dgm:pt>
    <dgm:pt modelId="{07264A23-DE35-4B61-8BE8-E0D566F61137}" type="sibTrans" cxnId="{05F5947C-A695-4DD8-9393-0B06ADE19E8B}">
      <dgm:prSet/>
      <dgm:spPr>
        <a:scene3d>
          <a:camera prst="orthographicFront"/>
          <a:lightRig rig="threePt" dir="t"/>
        </a:scene3d>
        <a:sp3d>
          <a:bevelT/>
        </a:sp3d>
      </dgm:spPr>
      <dgm:t>
        <a:bodyPr/>
        <a:lstStyle/>
        <a:p>
          <a:endParaRPr lang="en-US"/>
        </a:p>
      </dgm:t>
    </dgm:pt>
    <dgm:pt modelId="{7FC1DF23-8C71-4981-B082-3B56B749208B}">
      <dgm:prSet/>
      <dgm:spPr>
        <a:solidFill>
          <a:schemeClr val="accent2">
            <a:lumMod val="50000"/>
          </a:schemeClr>
        </a:solidFill>
        <a:ln>
          <a:solidFill>
            <a:srgbClr val="FFFF00"/>
          </a:solidFill>
        </a:ln>
        <a:scene3d>
          <a:camera prst="orthographicFront"/>
          <a:lightRig rig="threePt" dir="t"/>
        </a:scene3d>
        <a:sp3d>
          <a:bevelT/>
        </a:sp3d>
      </dgm:spPr>
      <dgm:t>
        <a:bodyPr/>
        <a:lstStyle/>
        <a:p>
          <a:pPr rtl="0"/>
          <a:r>
            <a:rPr lang="en-US" b="1" i="1" u="sng" dirty="0" smtClean="0"/>
            <a:t>Check</a:t>
          </a:r>
          <a:endParaRPr lang="en-US" b="1" i="1" u="sng" dirty="0"/>
        </a:p>
      </dgm:t>
    </dgm:pt>
    <dgm:pt modelId="{B5E63201-1A6A-422D-A983-621858A34626}" type="parTrans" cxnId="{6BFF0752-68A6-4405-B32A-0B11043AD2A9}">
      <dgm:prSet/>
      <dgm:spPr/>
      <dgm:t>
        <a:bodyPr/>
        <a:lstStyle/>
        <a:p>
          <a:endParaRPr lang="en-US"/>
        </a:p>
      </dgm:t>
    </dgm:pt>
    <dgm:pt modelId="{199D57F7-F8D5-40EF-A62E-9D8AC8118F73}" type="sibTrans" cxnId="{6BFF0752-68A6-4405-B32A-0B11043AD2A9}">
      <dgm:prSet/>
      <dgm:spPr>
        <a:scene3d>
          <a:camera prst="orthographicFront"/>
          <a:lightRig rig="threePt" dir="t"/>
        </a:scene3d>
        <a:sp3d>
          <a:bevelT/>
        </a:sp3d>
      </dgm:spPr>
      <dgm:t>
        <a:bodyPr/>
        <a:lstStyle/>
        <a:p>
          <a:endParaRPr lang="en-US"/>
        </a:p>
      </dgm:t>
    </dgm:pt>
    <dgm:pt modelId="{50C90100-E380-483E-B53B-40A0FBBEC6D5}" type="pres">
      <dgm:prSet presAssocID="{B59ABDD4-8C6D-4175-B933-4B9CD6189278}" presName="cycle" presStyleCnt="0">
        <dgm:presLayoutVars>
          <dgm:dir/>
          <dgm:resizeHandles val="exact"/>
        </dgm:presLayoutVars>
      </dgm:prSet>
      <dgm:spPr/>
      <dgm:t>
        <a:bodyPr/>
        <a:lstStyle/>
        <a:p>
          <a:endParaRPr lang="en-US"/>
        </a:p>
      </dgm:t>
    </dgm:pt>
    <dgm:pt modelId="{84F714D5-F74E-4329-BEC4-3A9620F48CF2}" type="pres">
      <dgm:prSet presAssocID="{DA16EBD9-BC38-4656-BF0F-AE95B1B26FF5}" presName="node" presStyleLbl="node1" presStyleIdx="0" presStyleCnt="4">
        <dgm:presLayoutVars>
          <dgm:bulletEnabled val="1"/>
        </dgm:presLayoutVars>
      </dgm:prSet>
      <dgm:spPr/>
      <dgm:t>
        <a:bodyPr/>
        <a:lstStyle/>
        <a:p>
          <a:endParaRPr lang="en-US"/>
        </a:p>
      </dgm:t>
    </dgm:pt>
    <dgm:pt modelId="{61513489-D301-4264-9833-0514FB934285}" type="pres">
      <dgm:prSet presAssocID="{DA16EBD9-BC38-4656-BF0F-AE95B1B26FF5}" presName="spNode" presStyleCnt="0"/>
      <dgm:spPr>
        <a:scene3d>
          <a:camera prst="orthographicFront"/>
          <a:lightRig rig="threePt" dir="t"/>
        </a:scene3d>
        <a:sp3d>
          <a:bevelT/>
        </a:sp3d>
      </dgm:spPr>
      <dgm:t>
        <a:bodyPr/>
        <a:lstStyle/>
        <a:p>
          <a:endParaRPr lang="en-US"/>
        </a:p>
      </dgm:t>
    </dgm:pt>
    <dgm:pt modelId="{2B834C46-D289-4670-8587-BE4688847C70}" type="pres">
      <dgm:prSet presAssocID="{04F9E003-D207-47E0-89F6-C9A2B5ACE25C}" presName="sibTrans" presStyleLbl="sibTrans1D1" presStyleIdx="0" presStyleCnt="4"/>
      <dgm:spPr/>
      <dgm:t>
        <a:bodyPr/>
        <a:lstStyle/>
        <a:p>
          <a:endParaRPr lang="en-US"/>
        </a:p>
      </dgm:t>
    </dgm:pt>
    <dgm:pt modelId="{B0D94041-B407-4CD1-841A-5B7B9EB893D4}" type="pres">
      <dgm:prSet presAssocID="{E42A29E6-4E2A-4461-840E-79C9DE9ECC87}" presName="node" presStyleLbl="node1" presStyleIdx="1" presStyleCnt="4">
        <dgm:presLayoutVars>
          <dgm:bulletEnabled val="1"/>
        </dgm:presLayoutVars>
      </dgm:prSet>
      <dgm:spPr/>
      <dgm:t>
        <a:bodyPr/>
        <a:lstStyle/>
        <a:p>
          <a:endParaRPr lang="en-US"/>
        </a:p>
      </dgm:t>
    </dgm:pt>
    <dgm:pt modelId="{3683E6DC-B208-4BDB-89A5-0466C3688CCD}" type="pres">
      <dgm:prSet presAssocID="{E42A29E6-4E2A-4461-840E-79C9DE9ECC87}" presName="spNode" presStyleCnt="0"/>
      <dgm:spPr>
        <a:scene3d>
          <a:camera prst="orthographicFront"/>
          <a:lightRig rig="threePt" dir="t"/>
        </a:scene3d>
        <a:sp3d>
          <a:bevelT/>
        </a:sp3d>
      </dgm:spPr>
      <dgm:t>
        <a:bodyPr/>
        <a:lstStyle/>
        <a:p>
          <a:endParaRPr lang="en-US"/>
        </a:p>
      </dgm:t>
    </dgm:pt>
    <dgm:pt modelId="{E134D5B8-3F2A-466D-B515-72109B57506A}" type="pres">
      <dgm:prSet presAssocID="{C4501119-8BEF-4F07-AB83-2CBFEF1DB50A}" presName="sibTrans" presStyleLbl="sibTrans1D1" presStyleIdx="1" presStyleCnt="4"/>
      <dgm:spPr/>
      <dgm:t>
        <a:bodyPr/>
        <a:lstStyle/>
        <a:p>
          <a:endParaRPr lang="en-US"/>
        </a:p>
      </dgm:t>
    </dgm:pt>
    <dgm:pt modelId="{3993822A-1F80-4296-8815-6E74E9AAD83E}" type="pres">
      <dgm:prSet presAssocID="{C3E10E17-E4CF-4806-8D73-E44FED811D19}" presName="node" presStyleLbl="node1" presStyleIdx="2" presStyleCnt="4">
        <dgm:presLayoutVars>
          <dgm:bulletEnabled val="1"/>
        </dgm:presLayoutVars>
      </dgm:prSet>
      <dgm:spPr/>
      <dgm:t>
        <a:bodyPr/>
        <a:lstStyle/>
        <a:p>
          <a:endParaRPr lang="en-US"/>
        </a:p>
      </dgm:t>
    </dgm:pt>
    <dgm:pt modelId="{644679CD-C0DA-4171-8340-384DCC4006D5}" type="pres">
      <dgm:prSet presAssocID="{C3E10E17-E4CF-4806-8D73-E44FED811D19}" presName="spNode" presStyleCnt="0"/>
      <dgm:spPr>
        <a:scene3d>
          <a:camera prst="orthographicFront"/>
          <a:lightRig rig="threePt" dir="t"/>
        </a:scene3d>
        <a:sp3d>
          <a:bevelT/>
        </a:sp3d>
      </dgm:spPr>
      <dgm:t>
        <a:bodyPr/>
        <a:lstStyle/>
        <a:p>
          <a:endParaRPr lang="en-US"/>
        </a:p>
      </dgm:t>
    </dgm:pt>
    <dgm:pt modelId="{50D351A7-5473-4C02-80BD-D5BDCE58AD07}" type="pres">
      <dgm:prSet presAssocID="{07264A23-DE35-4B61-8BE8-E0D566F61137}" presName="sibTrans" presStyleLbl="sibTrans1D1" presStyleIdx="2" presStyleCnt="4"/>
      <dgm:spPr/>
      <dgm:t>
        <a:bodyPr/>
        <a:lstStyle/>
        <a:p>
          <a:endParaRPr lang="en-US"/>
        </a:p>
      </dgm:t>
    </dgm:pt>
    <dgm:pt modelId="{44B9717D-26D2-4140-973B-10ADA563852F}" type="pres">
      <dgm:prSet presAssocID="{7FC1DF23-8C71-4981-B082-3B56B749208B}" presName="node" presStyleLbl="node1" presStyleIdx="3" presStyleCnt="4">
        <dgm:presLayoutVars>
          <dgm:bulletEnabled val="1"/>
        </dgm:presLayoutVars>
      </dgm:prSet>
      <dgm:spPr/>
      <dgm:t>
        <a:bodyPr/>
        <a:lstStyle/>
        <a:p>
          <a:endParaRPr lang="en-US"/>
        </a:p>
      </dgm:t>
    </dgm:pt>
    <dgm:pt modelId="{FA90557D-3B4E-4924-88AF-045523CD97D2}" type="pres">
      <dgm:prSet presAssocID="{7FC1DF23-8C71-4981-B082-3B56B749208B}" presName="spNode" presStyleCnt="0"/>
      <dgm:spPr>
        <a:scene3d>
          <a:camera prst="orthographicFront"/>
          <a:lightRig rig="threePt" dir="t"/>
        </a:scene3d>
        <a:sp3d>
          <a:bevelT/>
        </a:sp3d>
      </dgm:spPr>
      <dgm:t>
        <a:bodyPr/>
        <a:lstStyle/>
        <a:p>
          <a:endParaRPr lang="en-US"/>
        </a:p>
      </dgm:t>
    </dgm:pt>
    <dgm:pt modelId="{7045FEF2-34C5-42DA-A923-783DFC64C6C7}" type="pres">
      <dgm:prSet presAssocID="{199D57F7-F8D5-40EF-A62E-9D8AC8118F73}" presName="sibTrans" presStyleLbl="sibTrans1D1" presStyleIdx="3" presStyleCnt="4"/>
      <dgm:spPr/>
      <dgm:t>
        <a:bodyPr/>
        <a:lstStyle/>
        <a:p>
          <a:endParaRPr lang="en-US"/>
        </a:p>
      </dgm:t>
    </dgm:pt>
  </dgm:ptLst>
  <dgm:cxnLst>
    <dgm:cxn modelId="{24633C37-1F66-4969-81F7-3FAD16CC1F05}" srcId="{B59ABDD4-8C6D-4175-B933-4B9CD6189278}" destId="{DA16EBD9-BC38-4656-BF0F-AE95B1B26FF5}" srcOrd="0" destOrd="0" parTransId="{5D1DD617-7543-4358-82F1-9F61DDF2F774}" sibTransId="{04F9E003-D207-47E0-89F6-C9A2B5ACE25C}"/>
    <dgm:cxn modelId="{4A497CA2-CED7-5644-BD47-50DED5202C9D}" type="presOf" srcId="{C4501119-8BEF-4F07-AB83-2CBFEF1DB50A}" destId="{E134D5B8-3F2A-466D-B515-72109B57506A}" srcOrd="0" destOrd="0" presId="urn:microsoft.com/office/officeart/2005/8/layout/cycle5"/>
    <dgm:cxn modelId="{9E0A41C6-A234-6A42-B8C3-9E2599F0960D}" type="presOf" srcId="{199D57F7-F8D5-40EF-A62E-9D8AC8118F73}" destId="{7045FEF2-34C5-42DA-A923-783DFC64C6C7}" srcOrd="0" destOrd="0" presId="urn:microsoft.com/office/officeart/2005/8/layout/cycle5"/>
    <dgm:cxn modelId="{C7C9FB87-E711-0A43-B27C-DC01FB00C6BF}" type="presOf" srcId="{B59ABDD4-8C6D-4175-B933-4B9CD6189278}" destId="{50C90100-E380-483E-B53B-40A0FBBEC6D5}" srcOrd="0" destOrd="0" presId="urn:microsoft.com/office/officeart/2005/8/layout/cycle5"/>
    <dgm:cxn modelId="{42ECD871-086C-7A4D-B5F8-ED1F2A7370E2}" type="presOf" srcId="{C3E10E17-E4CF-4806-8D73-E44FED811D19}" destId="{3993822A-1F80-4296-8815-6E74E9AAD83E}" srcOrd="0" destOrd="0" presId="urn:microsoft.com/office/officeart/2005/8/layout/cycle5"/>
    <dgm:cxn modelId="{577646A4-B118-B24B-A222-B59D0DCB40F3}" type="presOf" srcId="{E42A29E6-4E2A-4461-840E-79C9DE9ECC87}" destId="{B0D94041-B407-4CD1-841A-5B7B9EB893D4}" srcOrd="0" destOrd="0" presId="urn:microsoft.com/office/officeart/2005/8/layout/cycle5"/>
    <dgm:cxn modelId="{6BFF0752-68A6-4405-B32A-0B11043AD2A9}" srcId="{B59ABDD4-8C6D-4175-B933-4B9CD6189278}" destId="{7FC1DF23-8C71-4981-B082-3B56B749208B}" srcOrd="3" destOrd="0" parTransId="{B5E63201-1A6A-422D-A983-621858A34626}" sibTransId="{199D57F7-F8D5-40EF-A62E-9D8AC8118F73}"/>
    <dgm:cxn modelId="{AB85BF25-2A40-4DF2-A912-62486E9FF3A5}" srcId="{B59ABDD4-8C6D-4175-B933-4B9CD6189278}" destId="{E42A29E6-4E2A-4461-840E-79C9DE9ECC87}" srcOrd="1" destOrd="0" parTransId="{113508BB-5CB8-405E-948D-981EF4BC1DA6}" sibTransId="{C4501119-8BEF-4F07-AB83-2CBFEF1DB50A}"/>
    <dgm:cxn modelId="{6651389E-7823-EC44-ACA8-35D300FBCEE6}" type="presOf" srcId="{07264A23-DE35-4B61-8BE8-E0D566F61137}" destId="{50D351A7-5473-4C02-80BD-D5BDCE58AD07}" srcOrd="0" destOrd="0" presId="urn:microsoft.com/office/officeart/2005/8/layout/cycle5"/>
    <dgm:cxn modelId="{9BD01D16-15C5-E841-9A33-5BD0EF057AFA}" type="presOf" srcId="{7FC1DF23-8C71-4981-B082-3B56B749208B}" destId="{44B9717D-26D2-4140-973B-10ADA563852F}" srcOrd="0" destOrd="0" presId="urn:microsoft.com/office/officeart/2005/8/layout/cycle5"/>
    <dgm:cxn modelId="{A6213989-60B7-F64A-90B1-7928297AE230}" type="presOf" srcId="{DA16EBD9-BC38-4656-BF0F-AE95B1B26FF5}" destId="{84F714D5-F74E-4329-BEC4-3A9620F48CF2}" srcOrd="0" destOrd="0" presId="urn:microsoft.com/office/officeart/2005/8/layout/cycle5"/>
    <dgm:cxn modelId="{65413EE7-A95A-F14A-82EB-A563100E4E9D}" type="presOf" srcId="{04F9E003-D207-47E0-89F6-C9A2B5ACE25C}" destId="{2B834C46-D289-4670-8587-BE4688847C70}" srcOrd="0" destOrd="0" presId="urn:microsoft.com/office/officeart/2005/8/layout/cycle5"/>
    <dgm:cxn modelId="{05F5947C-A695-4DD8-9393-0B06ADE19E8B}" srcId="{B59ABDD4-8C6D-4175-B933-4B9CD6189278}" destId="{C3E10E17-E4CF-4806-8D73-E44FED811D19}" srcOrd="2" destOrd="0" parTransId="{4CC8A455-0D55-4AA0-9978-EB514664A0EE}" sibTransId="{07264A23-DE35-4B61-8BE8-E0D566F61137}"/>
    <dgm:cxn modelId="{7E88B6A0-9272-7343-A105-AE7CCBDE2BDC}" type="presParOf" srcId="{50C90100-E380-483E-B53B-40A0FBBEC6D5}" destId="{84F714D5-F74E-4329-BEC4-3A9620F48CF2}" srcOrd="0" destOrd="0" presId="urn:microsoft.com/office/officeart/2005/8/layout/cycle5"/>
    <dgm:cxn modelId="{A2DABA33-7FD9-1E45-81D5-B3879864A207}" type="presParOf" srcId="{50C90100-E380-483E-B53B-40A0FBBEC6D5}" destId="{61513489-D301-4264-9833-0514FB934285}" srcOrd="1" destOrd="0" presId="urn:microsoft.com/office/officeart/2005/8/layout/cycle5"/>
    <dgm:cxn modelId="{23D558B1-D641-8B4E-80E0-041B7398251D}" type="presParOf" srcId="{50C90100-E380-483E-B53B-40A0FBBEC6D5}" destId="{2B834C46-D289-4670-8587-BE4688847C70}" srcOrd="2" destOrd="0" presId="urn:microsoft.com/office/officeart/2005/8/layout/cycle5"/>
    <dgm:cxn modelId="{476EAAFC-7773-454A-9BEA-0C2299554279}" type="presParOf" srcId="{50C90100-E380-483E-B53B-40A0FBBEC6D5}" destId="{B0D94041-B407-4CD1-841A-5B7B9EB893D4}" srcOrd="3" destOrd="0" presId="urn:microsoft.com/office/officeart/2005/8/layout/cycle5"/>
    <dgm:cxn modelId="{F5D53C61-58D0-6743-8CBE-0EB999E99BDA}" type="presParOf" srcId="{50C90100-E380-483E-B53B-40A0FBBEC6D5}" destId="{3683E6DC-B208-4BDB-89A5-0466C3688CCD}" srcOrd="4" destOrd="0" presId="urn:microsoft.com/office/officeart/2005/8/layout/cycle5"/>
    <dgm:cxn modelId="{9BE9CF83-2FD5-DC48-B14D-00B11A67672B}" type="presParOf" srcId="{50C90100-E380-483E-B53B-40A0FBBEC6D5}" destId="{E134D5B8-3F2A-466D-B515-72109B57506A}" srcOrd="5" destOrd="0" presId="urn:microsoft.com/office/officeart/2005/8/layout/cycle5"/>
    <dgm:cxn modelId="{B5BD3BA1-6A95-9445-AF32-6EA4454134BE}" type="presParOf" srcId="{50C90100-E380-483E-B53B-40A0FBBEC6D5}" destId="{3993822A-1F80-4296-8815-6E74E9AAD83E}" srcOrd="6" destOrd="0" presId="urn:microsoft.com/office/officeart/2005/8/layout/cycle5"/>
    <dgm:cxn modelId="{BE4F823E-5EC9-9040-BCF5-C765EF29773C}" type="presParOf" srcId="{50C90100-E380-483E-B53B-40A0FBBEC6D5}" destId="{644679CD-C0DA-4171-8340-384DCC4006D5}" srcOrd="7" destOrd="0" presId="urn:microsoft.com/office/officeart/2005/8/layout/cycle5"/>
    <dgm:cxn modelId="{05ACDF19-2231-784F-8E79-F85F1564BB11}" type="presParOf" srcId="{50C90100-E380-483E-B53B-40A0FBBEC6D5}" destId="{50D351A7-5473-4C02-80BD-D5BDCE58AD07}" srcOrd="8" destOrd="0" presId="urn:microsoft.com/office/officeart/2005/8/layout/cycle5"/>
    <dgm:cxn modelId="{0D8AA547-320B-2C4E-9EDF-4F57048D760B}" type="presParOf" srcId="{50C90100-E380-483E-B53B-40A0FBBEC6D5}" destId="{44B9717D-26D2-4140-973B-10ADA563852F}" srcOrd="9" destOrd="0" presId="urn:microsoft.com/office/officeart/2005/8/layout/cycle5"/>
    <dgm:cxn modelId="{585BC02A-491B-FB4E-8AE2-866B77434753}" type="presParOf" srcId="{50C90100-E380-483E-B53B-40A0FBBEC6D5}" destId="{FA90557D-3B4E-4924-88AF-045523CD97D2}" srcOrd="10" destOrd="0" presId="urn:microsoft.com/office/officeart/2005/8/layout/cycle5"/>
    <dgm:cxn modelId="{1D94AC3D-95D2-B349-979E-C4FA99CC99DD}" type="presParOf" srcId="{50C90100-E380-483E-B53B-40A0FBBEC6D5}" destId="{7045FEF2-34C5-42DA-A923-783DFC64C6C7}" srcOrd="11" destOrd="0" presId="urn:microsoft.com/office/officeart/2005/8/layout/cycle5"/>
  </dgm:cxnLst>
  <dgm:bg>
    <a:noFill/>
  </dgm:bg>
  <dgm:whole>
    <a:ln w="38100"/>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714D5-F74E-4329-BEC4-3A9620F48CF2}">
      <dsp:nvSpPr>
        <dsp:cNvPr id="0" name=""/>
        <dsp:cNvSpPr/>
      </dsp:nvSpPr>
      <dsp:spPr>
        <a:xfrm>
          <a:off x="312092" y="50923"/>
          <a:ext cx="290214" cy="188639"/>
        </a:xfrm>
        <a:prstGeom prst="roundRect">
          <a:avLst/>
        </a:prstGeom>
        <a:solidFill>
          <a:schemeClr val="accent2">
            <a:lumMod val="50000"/>
          </a:schemeClr>
        </a:solidFill>
        <a:ln w="25400" cap="flat" cmpd="sng" algn="ctr">
          <a:solidFill>
            <a:srgbClr val="FFFF0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rtl="0">
            <a:lnSpc>
              <a:spcPct val="90000"/>
            </a:lnSpc>
            <a:spcBef>
              <a:spcPct val="0"/>
            </a:spcBef>
            <a:spcAft>
              <a:spcPct val="35000"/>
            </a:spcAft>
          </a:pPr>
          <a:r>
            <a:rPr lang="en-US" sz="700" b="1" i="1" u="sng" kern="1200" dirty="0" smtClean="0"/>
            <a:t>Act</a:t>
          </a:r>
          <a:endParaRPr lang="en-US" sz="700" b="1" i="1" u="sng" kern="1200" dirty="0"/>
        </a:p>
      </dsp:txBody>
      <dsp:txXfrm>
        <a:off x="321301" y="60132"/>
        <a:ext cx="271796" cy="170221"/>
      </dsp:txXfrm>
    </dsp:sp>
    <dsp:sp modelId="{2B834C46-D289-4670-8587-BE4688847C70}">
      <dsp:nvSpPr>
        <dsp:cNvPr id="0" name=""/>
        <dsp:cNvSpPr/>
      </dsp:nvSpPr>
      <dsp:spPr>
        <a:xfrm>
          <a:off x="145243" y="145243"/>
          <a:ext cx="623912" cy="623912"/>
        </a:xfrm>
        <a:custGeom>
          <a:avLst/>
          <a:gdLst/>
          <a:ahLst/>
          <a:cxnLst/>
          <a:rect l="0" t="0" r="0" b="0"/>
          <a:pathLst>
            <a:path>
              <a:moveTo>
                <a:pt x="497215" y="60966"/>
              </a:moveTo>
              <a:arcTo wR="311956" hR="311956" stAng="18385897" swAng="1635487"/>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scene3d>
        <a:sp3d>
          <a:bevelT/>
        </a:sp3d>
      </dsp:spPr>
      <dsp:style>
        <a:lnRef idx="1">
          <a:scrgbClr r="0" g="0" b="0"/>
        </a:lnRef>
        <a:fillRef idx="0">
          <a:scrgbClr r="0" g="0" b="0"/>
        </a:fillRef>
        <a:effectRef idx="0">
          <a:scrgbClr r="0" g="0" b="0"/>
        </a:effectRef>
        <a:fontRef idx="minor"/>
      </dsp:style>
    </dsp:sp>
    <dsp:sp modelId="{B0D94041-B407-4CD1-841A-5B7B9EB893D4}">
      <dsp:nvSpPr>
        <dsp:cNvPr id="0" name=""/>
        <dsp:cNvSpPr/>
      </dsp:nvSpPr>
      <dsp:spPr>
        <a:xfrm>
          <a:off x="624048" y="362880"/>
          <a:ext cx="290214" cy="188639"/>
        </a:xfrm>
        <a:prstGeom prst="roundRect">
          <a:avLst/>
        </a:prstGeom>
        <a:solidFill>
          <a:schemeClr val="accent2">
            <a:lumMod val="50000"/>
          </a:schemeClr>
        </a:solidFill>
        <a:ln w="25400" cap="flat" cmpd="sng" algn="ctr">
          <a:solidFill>
            <a:srgbClr val="FFFF0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rtl="0">
            <a:lnSpc>
              <a:spcPct val="90000"/>
            </a:lnSpc>
            <a:spcBef>
              <a:spcPct val="0"/>
            </a:spcBef>
            <a:spcAft>
              <a:spcPct val="35000"/>
            </a:spcAft>
          </a:pPr>
          <a:r>
            <a:rPr lang="en-US" sz="700" b="1" i="1" u="sng" kern="1200" dirty="0" smtClean="0"/>
            <a:t>Plan</a:t>
          </a:r>
          <a:endParaRPr lang="en-US" sz="700" b="1" i="1" u="sng" kern="1200" dirty="0"/>
        </a:p>
      </dsp:txBody>
      <dsp:txXfrm>
        <a:off x="633257" y="372089"/>
        <a:ext cx="271796" cy="170221"/>
      </dsp:txXfrm>
    </dsp:sp>
    <dsp:sp modelId="{E134D5B8-3F2A-466D-B515-72109B57506A}">
      <dsp:nvSpPr>
        <dsp:cNvPr id="0" name=""/>
        <dsp:cNvSpPr/>
      </dsp:nvSpPr>
      <dsp:spPr>
        <a:xfrm>
          <a:off x="145243" y="145243"/>
          <a:ext cx="623912" cy="623912"/>
        </a:xfrm>
        <a:custGeom>
          <a:avLst/>
          <a:gdLst/>
          <a:ahLst/>
          <a:cxnLst/>
          <a:rect l="0" t="0" r="0" b="0"/>
          <a:pathLst>
            <a:path>
              <a:moveTo>
                <a:pt x="591596" y="450225"/>
              </a:moveTo>
              <a:arcTo wR="311956" hR="311956" stAng="1578616" swAng="1635487"/>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scene3d>
        <a:sp3d>
          <a:bevelT/>
        </a:sp3d>
      </dsp:spPr>
      <dsp:style>
        <a:lnRef idx="1">
          <a:scrgbClr r="0" g="0" b="0"/>
        </a:lnRef>
        <a:fillRef idx="0">
          <a:scrgbClr r="0" g="0" b="0"/>
        </a:fillRef>
        <a:effectRef idx="0">
          <a:scrgbClr r="0" g="0" b="0"/>
        </a:effectRef>
        <a:fontRef idx="minor"/>
      </dsp:style>
    </dsp:sp>
    <dsp:sp modelId="{3993822A-1F80-4296-8815-6E74E9AAD83E}">
      <dsp:nvSpPr>
        <dsp:cNvPr id="0" name=""/>
        <dsp:cNvSpPr/>
      </dsp:nvSpPr>
      <dsp:spPr>
        <a:xfrm>
          <a:off x="312092" y="674836"/>
          <a:ext cx="290214" cy="188639"/>
        </a:xfrm>
        <a:prstGeom prst="roundRect">
          <a:avLst/>
        </a:prstGeom>
        <a:solidFill>
          <a:schemeClr val="accent2">
            <a:lumMod val="50000"/>
          </a:schemeClr>
        </a:solidFill>
        <a:ln w="25400" cap="flat" cmpd="sng" algn="ctr">
          <a:solidFill>
            <a:srgbClr val="FFFF0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rtl="0">
            <a:lnSpc>
              <a:spcPct val="90000"/>
            </a:lnSpc>
            <a:spcBef>
              <a:spcPct val="0"/>
            </a:spcBef>
            <a:spcAft>
              <a:spcPct val="35000"/>
            </a:spcAft>
          </a:pPr>
          <a:r>
            <a:rPr lang="en-US" sz="700" b="1" i="1" u="sng" kern="1200" dirty="0" smtClean="0"/>
            <a:t>Do</a:t>
          </a:r>
          <a:endParaRPr lang="en-US" sz="700" b="1" i="1" u="sng" kern="1200" dirty="0"/>
        </a:p>
      </dsp:txBody>
      <dsp:txXfrm>
        <a:off x="321301" y="684045"/>
        <a:ext cx="271796" cy="170221"/>
      </dsp:txXfrm>
    </dsp:sp>
    <dsp:sp modelId="{50D351A7-5473-4C02-80BD-D5BDCE58AD07}">
      <dsp:nvSpPr>
        <dsp:cNvPr id="0" name=""/>
        <dsp:cNvSpPr/>
      </dsp:nvSpPr>
      <dsp:spPr>
        <a:xfrm>
          <a:off x="145243" y="145243"/>
          <a:ext cx="623912" cy="623912"/>
        </a:xfrm>
        <a:custGeom>
          <a:avLst/>
          <a:gdLst/>
          <a:ahLst/>
          <a:cxnLst/>
          <a:rect l="0" t="0" r="0" b="0"/>
          <a:pathLst>
            <a:path>
              <a:moveTo>
                <a:pt x="126697" y="562945"/>
              </a:moveTo>
              <a:arcTo wR="311956" hR="311956" stAng="7585897" swAng="1635487"/>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scene3d>
        <a:sp3d>
          <a:bevelT/>
        </a:sp3d>
      </dsp:spPr>
      <dsp:style>
        <a:lnRef idx="1">
          <a:scrgbClr r="0" g="0" b="0"/>
        </a:lnRef>
        <a:fillRef idx="0">
          <a:scrgbClr r="0" g="0" b="0"/>
        </a:fillRef>
        <a:effectRef idx="0">
          <a:scrgbClr r="0" g="0" b="0"/>
        </a:effectRef>
        <a:fontRef idx="minor"/>
      </dsp:style>
    </dsp:sp>
    <dsp:sp modelId="{44B9717D-26D2-4140-973B-10ADA563852F}">
      <dsp:nvSpPr>
        <dsp:cNvPr id="0" name=""/>
        <dsp:cNvSpPr/>
      </dsp:nvSpPr>
      <dsp:spPr>
        <a:xfrm>
          <a:off x="136" y="362880"/>
          <a:ext cx="290214" cy="188639"/>
        </a:xfrm>
        <a:prstGeom prst="roundRect">
          <a:avLst/>
        </a:prstGeom>
        <a:solidFill>
          <a:schemeClr val="accent2">
            <a:lumMod val="50000"/>
          </a:schemeClr>
        </a:solidFill>
        <a:ln w="25400" cap="flat" cmpd="sng" algn="ctr">
          <a:solidFill>
            <a:srgbClr val="FFFF0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rtl="0">
            <a:lnSpc>
              <a:spcPct val="90000"/>
            </a:lnSpc>
            <a:spcBef>
              <a:spcPct val="0"/>
            </a:spcBef>
            <a:spcAft>
              <a:spcPct val="35000"/>
            </a:spcAft>
          </a:pPr>
          <a:r>
            <a:rPr lang="en-US" sz="700" b="1" i="1" u="sng" kern="1200" dirty="0" smtClean="0"/>
            <a:t>Check</a:t>
          </a:r>
          <a:endParaRPr lang="en-US" sz="700" b="1" i="1" u="sng" kern="1200" dirty="0"/>
        </a:p>
      </dsp:txBody>
      <dsp:txXfrm>
        <a:off x="9345" y="372089"/>
        <a:ext cx="271796" cy="170221"/>
      </dsp:txXfrm>
    </dsp:sp>
    <dsp:sp modelId="{7045FEF2-34C5-42DA-A923-783DFC64C6C7}">
      <dsp:nvSpPr>
        <dsp:cNvPr id="0" name=""/>
        <dsp:cNvSpPr/>
      </dsp:nvSpPr>
      <dsp:spPr>
        <a:xfrm>
          <a:off x="145243" y="145243"/>
          <a:ext cx="623912" cy="623912"/>
        </a:xfrm>
        <a:custGeom>
          <a:avLst/>
          <a:gdLst/>
          <a:ahLst/>
          <a:cxnLst/>
          <a:rect l="0" t="0" r="0" b="0"/>
          <a:pathLst>
            <a:path>
              <a:moveTo>
                <a:pt x="32316" y="173687"/>
              </a:moveTo>
              <a:arcTo wR="311956" hR="311956" stAng="12378616" swAng="1635487"/>
            </a:path>
          </a:pathLst>
        </a:custGeom>
        <a:noFill/>
        <a:ln w="9525" cap="flat" cmpd="sng" algn="ctr">
          <a:solidFill>
            <a:schemeClr val="accent1">
              <a:hueOff val="0"/>
              <a:satOff val="0"/>
              <a:lumOff val="0"/>
              <a:alphaOff val="0"/>
            </a:schemeClr>
          </a:solidFill>
          <a:prstDash val="solid"/>
          <a:tailEnd type="arrow"/>
        </a:ln>
        <a:effectLst/>
        <a:scene3d>
          <a:camera prst="orthographicFront"/>
          <a:lightRig rig="threePt" dir="t"/>
        </a:scene3d>
        <a:sp3d>
          <a:bevelT/>
        </a:sp3d>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bwMode="auto">
          <a:xfrm>
            <a:off x="0" y="0"/>
            <a:ext cx="3044825" cy="466725"/>
          </a:xfrm>
          <a:prstGeom prst="rect">
            <a:avLst/>
          </a:prstGeom>
          <a:noFill/>
          <a:ln w="12700" cap="sq">
            <a:noFill/>
            <a:miter lim="800000"/>
            <a:headEnd type="none" w="sm" len="sm"/>
            <a:tailEnd type="none" w="sm" len="sm"/>
          </a:ln>
          <a:effectLst/>
        </p:spPr>
        <p:txBody>
          <a:bodyPr vert="horz" wrap="square" lIns="93491" tIns="46745" rIns="93491" bIns="46745" numCol="1" anchor="t" anchorCtr="0" compatLnSpc="1">
            <a:prstTxWarp prst="textNoShape">
              <a:avLst/>
            </a:prstTxWarp>
          </a:bodyPr>
          <a:lstStyle>
            <a:lvl1pPr eaLnBrk="0" hangingPunct="0">
              <a:defRPr sz="1200" dirty="0">
                <a:latin typeface="Times" charset="0"/>
              </a:defRPr>
            </a:lvl1pPr>
          </a:lstStyle>
          <a:p>
            <a:pPr>
              <a:defRPr/>
            </a:pPr>
            <a:endParaRPr lang="en-US"/>
          </a:p>
        </p:txBody>
      </p:sp>
      <p:sp>
        <p:nvSpPr>
          <p:cNvPr id="98307" name="Rectangle 3"/>
          <p:cNvSpPr>
            <a:spLocks noGrp="1" noChangeArrowheads="1"/>
          </p:cNvSpPr>
          <p:nvPr>
            <p:ph type="dt" sz="quarter" idx="1"/>
          </p:nvPr>
        </p:nvSpPr>
        <p:spPr bwMode="auto">
          <a:xfrm>
            <a:off x="3981450" y="0"/>
            <a:ext cx="3044825" cy="466725"/>
          </a:xfrm>
          <a:prstGeom prst="rect">
            <a:avLst/>
          </a:prstGeom>
          <a:noFill/>
          <a:ln w="12700" cap="sq">
            <a:noFill/>
            <a:miter lim="800000"/>
            <a:headEnd type="none" w="sm" len="sm"/>
            <a:tailEnd type="none" w="sm" len="sm"/>
          </a:ln>
          <a:effectLst/>
        </p:spPr>
        <p:txBody>
          <a:bodyPr vert="horz" wrap="square" lIns="93491" tIns="46745" rIns="93491" bIns="46745" numCol="1" anchor="t" anchorCtr="0" compatLnSpc="1">
            <a:prstTxWarp prst="textNoShape">
              <a:avLst/>
            </a:prstTxWarp>
          </a:bodyPr>
          <a:lstStyle>
            <a:lvl1pPr algn="r" eaLnBrk="0" hangingPunct="0">
              <a:defRPr sz="1200" dirty="0">
                <a:latin typeface="Times" charset="0"/>
              </a:defRPr>
            </a:lvl1pPr>
          </a:lstStyle>
          <a:p>
            <a:pPr>
              <a:defRPr/>
            </a:pPr>
            <a:endParaRPr lang="en-US"/>
          </a:p>
        </p:txBody>
      </p:sp>
      <p:sp>
        <p:nvSpPr>
          <p:cNvPr id="98308" name="Rectangle 4"/>
          <p:cNvSpPr>
            <a:spLocks noGrp="1" noChangeArrowheads="1"/>
          </p:cNvSpPr>
          <p:nvPr>
            <p:ph type="ftr" sz="quarter" idx="2"/>
          </p:nvPr>
        </p:nvSpPr>
        <p:spPr bwMode="auto">
          <a:xfrm>
            <a:off x="0" y="8847138"/>
            <a:ext cx="3044825" cy="465137"/>
          </a:xfrm>
          <a:prstGeom prst="rect">
            <a:avLst/>
          </a:prstGeom>
          <a:noFill/>
          <a:ln w="12700" cap="sq">
            <a:noFill/>
            <a:miter lim="800000"/>
            <a:headEnd type="none" w="sm" len="sm"/>
            <a:tailEnd type="none" w="sm" len="sm"/>
          </a:ln>
          <a:effectLst/>
        </p:spPr>
        <p:txBody>
          <a:bodyPr vert="horz" wrap="square" lIns="93491" tIns="46745" rIns="93491" bIns="46745" numCol="1" anchor="b" anchorCtr="0" compatLnSpc="1">
            <a:prstTxWarp prst="textNoShape">
              <a:avLst/>
            </a:prstTxWarp>
          </a:bodyPr>
          <a:lstStyle>
            <a:lvl1pPr eaLnBrk="0" hangingPunct="0">
              <a:defRPr sz="1200" dirty="0">
                <a:latin typeface="Times" charset="0"/>
              </a:defRPr>
            </a:lvl1pPr>
          </a:lstStyle>
          <a:p>
            <a:pPr>
              <a:defRPr/>
            </a:pPr>
            <a:endParaRPr lang="en-US"/>
          </a:p>
        </p:txBody>
      </p:sp>
      <p:sp>
        <p:nvSpPr>
          <p:cNvPr id="98309" name="Rectangle 5"/>
          <p:cNvSpPr>
            <a:spLocks noGrp="1" noChangeArrowheads="1"/>
          </p:cNvSpPr>
          <p:nvPr>
            <p:ph type="sldNum" sz="quarter" idx="3"/>
          </p:nvPr>
        </p:nvSpPr>
        <p:spPr bwMode="auto">
          <a:xfrm>
            <a:off x="3981450" y="8847138"/>
            <a:ext cx="3044825" cy="465137"/>
          </a:xfrm>
          <a:prstGeom prst="rect">
            <a:avLst/>
          </a:prstGeom>
          <a:noFill/>
          <a:ln w="12700" cap="sq">
            <a:noFill/>
            <a:miter lim="800000"/>
            <a:headEnd type="none" w="sm" len="sm"/>
            <a:tailEnd type="none" w="sm" len="sm"/>
          </a:ln>
          <a:effectLst/>
        </p:spPr>
        <p:txBody>
          <a:bodyPr vert="horz" wrap="square" lIns="93491" tIns="46745" rIns="93491" bIns="46745" numCol="1" anchor="b" anchorCtr="0" compatLnSpc="1">
            <a:prstTxWarp prst="textNoShape">
              <a:avLst/>
            </a:prstTxWarp>
          </a:bodyPr>
          <a:lstStyle>
            <a:lvl1pPr algn="r" eaLnBrk="0" hangingPunct="0">
              <a:defRPr sz="1200">
                <a:latin typeface="Times" charset="0"/>
              </a:defRPr>
            </a:lvl1pPr>
          </a:lstStyle>
          <a:p>
            <a:pPr>
              <a:defRPr/>
            </a:pPr>
            <a:fld id="{F21CA0B8-DFA9-4C76-8438-E01E8AEFD8B1}" type="slidenum">
              <a:rPr lang="en-US"/>
              <a:pPr>
                <a:defRPr/>
              </a:pPr>
              <a:t>‹#›</a:t>
            </a:fld>
            <a:endParaRPr lang="en-US" dirty="0"/>
          </a:p>
        </p:txBody>
      </p:sp>
    </p:spTree>
    <p:extLst>
      <p:ext uri="{BB962C8B-B14F-4D97-AF65-F5344CB8AC3E}">
        <p14:creationId xmlns:p14="http://schemas.microsoft.com/office/powerpoint/2010/main" val="3684133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4825" cy="466725"/>
          </a:xfrm>
          <a:prstGeom prst="rect">
            <a:avLst/>
          </a:prstGeom>
          <a:noFill/>
          <a:ln w="12700" cap="sq">
            <a:noFill/>
            <a:miter lim="800000"/>
            <a:headEnd type="none" w="sm" len="sm"/>
            <a:tailEnd type="none" w="sm" len="sm"/>
          </a:ln>
          <a:effectLst/>
        </p:spPr>
        <p:txBody>
          <a:bodyPr vert="horz" wrap="square" lIns="93491" tIns="46745" rIns="93491" bIns="46745" numCol="1" anchor="t" anchorCtr="0" compatLnSpc="1">
            <a:prstTxWarp prst="textNoShape">
              <a:avLst/>
            </a:prstTxWarp>
          </a:bodyPr>
          <a:lstStyle>
            <a:lvl1pPr eaLnBrk="0" hangingPunct="0">
              <a:defRPr sz="1200" dirty="0">
                <a:latin typeface="Times" charset="0"/>
              </a:defRPr>
            </a:lvl1pPr>
          </a:lstStyle>
          <a:p>
            <a:pPr>
              <a:defRPr/>
            </a:pPr>
            <a:endParaRPr lang="en-US"/>
          </a:p>
        </p:txBody>
      </p:sp>
      <p:sp>
        <p:nvSpPr>
          <p:cNvPr id="6147" name="Rectangle 3"/>
          <p:cNvSpPr>
            <a:spLocks noGrp="1" noChangeArrowheads="1"/>
          </p:cNvSpPr>
          <p:nvPr>
            <p:ph type="dt" idx="1"/>
          </p:nvPr>
        </p:nvSpPr>
        <p:spPr bwMode="auto">
          <a:xfrm>
            <a:off x="3981450" y="0"/>
            <a:ext cx="3044825" cy="466725"/>
          </a:xfrm>
          <a:prstGeom prst="rect">
            <a:avLst/>
          </a:prstGeom>
          <a:noFill/>
          <a:ln w="12700" cap="sq">
            <a:noFill/>
            <a:miter lim="800000"/>
            <a:headEnd type="none" w="sm" len="sm"/>
            <a:tailEnd type="none" w="sm" len="sm"/>
          </a:ln>
          <a:effectLst/>
        </p:spPr>
        <p:txBody>
          <a:bodyPr vert="horz" wrap="square" lIns="93491" tIns="46745" rIns="93491" bIns="46745" numCol="1" anchor="t" anchorCtr="0" compatLnSpc="1">
            <a:prstTxWarp prst="textNoShape">
              <a:avLst/>
            </a:prstTxWarp>
          </a:bodyPr>
          <a:lstStyle>
            <a:lvl1pPr algn="r" eaLnBrk="0" hangingPunct="0">
              <a:defRPr sz="1200" dirty="0">
                <a:latin typeface="Times"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4275" y="698500"/>
            <a:ext cx="4659313" cy="3494088"/>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6625" y="4424363"/>
            <a:ext cx="5153025" cy="4189412"/>
          </a:xfrm>
          <a:prstGeom prst="rect">
            <a:avLst/>
          </a:prstGeom>
          <a:noFill/>
          <a:ln w="12700" cap="sq">
            <a:noFill/>
            <a:miter lim="800000"/>
            <a:headEnd type="none" w="sm" len="sm"/>
            <a:tailEnd type="none" w="sm" len="sm"/>
          </a:ln>
          <a:effectLst/>
        </p:spPr>
        <p:txBody>
          <a:bodyPr vert="horz" wrap="square" lIns="93491" tIns="46745" rIns="93491" bIns="4674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47138"/>
            <a:ext cx="3044825" cy="465137"/>
          </a:xfrm>
          <a:prstGeom prst="rect">
            <a:avLst/>
          </a:prstGeom>
          <a:noFill/>
          <a:ln w="12700" cap="sq">
            <a:noFill/>
            <a:miter lim="800000"/>
            <a:headEnd type="none" w="sm" len="sm"/>
            <a:tailEnd type="none" w="sm" len="sm"/>
          </a:ln>
          <a:effectLst/>
        </p:spPr>
        <p:txBody>
          <a:bodyPr vert="horz" wrap="square" lIns="93491" tIns="46745" rIns="93491" bIns="46745" numCol="1" anchor="b" anchorCtr="0" compatLnSpc="1">
            <a:prstTxWarp prst="textNoShape">
              <a:avLst/>
            </a:prstTxWarp>
          </a:bodyPr>
          <a:lstStyle>
            <a:lvl1pPr eaLnBrk="0" hangingPunct="0">
              <a:defRPr sz="1200" dirty="0">
                <a:latin typeface="Times" charset="0"/>
              </a:defRPr>
            </a:lvl1pPr>
          </a:lstStyle>
          <a:p>
            <a:pPr>
              <a:defRPr/>
            </a:pPr>
            <a:endParaRPr lang="en-US"/>
          </a:p>
        </p:txBody>
      </p:sp>
      <p:sp>
        <p:nvSpPr>
          <p:cNvPr id="6151" name="Rectangle 7"/>
          <p:cNvSpPr>
            <a:spLocks noGrp="1" noChangeArrowheads="1"/>
          </p:cNvSpPr>
          <p:nvPr>
            <p:ph type="sldNum" sz="quarter" idx="5"/>
          </p:nvPr>
        </p:nvSpPr>
        <p:spPr bwMode="auto">
          <a:xfrm>
            <a:off x="3981450" y="8847138"/>
            <a:ext cx="3044825" cy="465137"/>
          </a:xfrm>
          <a:prstGeom prst="rect">
            <a:avLst/>
          </a:prstGeom>
          <a:noFill/>
          <a:ln w="12700" cap="sq">
            <a:noFill/>
            <a:miter lim="800000"/>
            <a:headEnd type="none" w="sm" len="sm"/>
            <a:tailEnd type="none" w="sm" len="sm"/>
          </a:ln>
          <a:effectLst/>
        </p:spPr>
        <p:txBody>
          <a:bodyPr vert="horz" wrap="square" lIns="93491" tIns="46745" rIns="93491" bIns="46745" numCol="1" anchor="b" anchorCtr="0" compatLnSpc="1">
            <a:prstTxWarp prst="textNoShape">
              <a:avLst/>
            </a:prstTxWarp>
          </a:bodyPr>
          <a:lstStyle>
            <a:lvl1pPr algn="r" eaLnBrk="0" hangingPunct="0">
              <a:defRPr sz="1200">
                <a:latin typeface="Times" charset="0"/>
              </a:defRPr>
            </a:lvl1pPr>
          </a:lstStyle>
          <a:p>
            <a:pPr>
              <a:defRPr/>
            </a:pPr>
            <a:fld id="{2AF98320-E9B5-4758-81A9-B7ABE25B8E34}" type="slidenum">
              <a:rPr lang="en-US"/>
              <a:pPr>
                <a:defRPr/>
              </a:pPr>
              <a:t>‹#›</a:t>
            </a:fld>
            <a:endParaRPr lang="en-US" dirty="0"/>
          </a:p>
        </p:txBody>
      </p:sp>
    </p:spTree>
    <p:extLst>
      <p:ext uri="{BB962C8B-B14F-4D97-AF65-F5344CB8AC3E}">
        <p14:creationId xmlns:p14="http://schemas.microsoft.com/office/powerpoint/2010/main" val="26742575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3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solidFill>
                  <a:srgbClr val="FF0000"/>
                </a:solidFill>
                <a:latin typeface="Calibri" charset="0"/>
              </a:rPr>
              <a:t>Please do not put your phone on hold.</a:t>
            </a:r>
          </a:p>
          <a:p>
            <a:pPr eaLnBrk="1" hangingPunct="1">
              <a:spcBef>
                <a:spcPct val="0"/>
              </a:spcBef>
            </a:pPr>
            <a:r>
              <a:rPr lang="en-US" sz="1800">
                <a:solidFill>
                  <a:srgbClr val="FF0000"/>
                </a:solidFill>
                <a:latin typeface="Calibri" charset="0"/>
              </a:rPr>
              <a:t>Please mute your phone.</a:t>
            </a:r>
          </a:p>
          <a:p>
            <a:pPr lvl="1" eaLnBrk="1" hangingPunct="1">
              <a:spcBef>
                <a:spcPct val="0"/>
              </a:spcBef>
              <a:buFont typeface="Helvetica" charset="0"/>
              <a:buChar char="-"/>
            </a:pPr>
            <a:r>
              <a:rPr lang="en-US" sz="1800">
                <a:solidFill>
                  <a:srgbClr val="FF0000"/>
                </a:solidFill>
                <a:latin typeface="Calibri" charset="0"/>
              </a:rPr>
              <a:t>If you do not have a mute button on your phone, press *6 on your phone keypad.</a:t>
            </a:r>
          </a:p>
          <a:p>
            <a:pPr eaLnBrk="1" hangingPunct="1">
              <a:spcBef>
                <a:spcPct val="0"/>
              </a:spcBef>
            </a:pPr>
            <a:r>
              <a:rPr lang="en-US" sz="1800">
                <a:solidFill>
                  <a:srgbClr val="FF0000"/>
                </a:solidFill>
                <a:latin typeface="Arial" charset="0"/>
              </a:rPr>
              <a:t>Press F5 to go to full screen mode, press Esc to go out of it</a:t>
            </a:r>
          </a:p>
          <a:p>
            <a:pPr lvl="1" eaLnBrk="1" hangingPunct="1">
              <a:spcBef>
                <a:spcPct val="0"/>
              </a:spcBef>
              <a:buFont typeface="Helvetica" charset="0"/>
              <a:buNone/>
            </a:pPr>
            <a:endParaRPr lang="en-US" sz="1800">
              <a:solidFill>
                <a:srgbClr val="FF0000"/>
              </a:solidFill>
              <a:latin typeface="Calibri" charset="0"/>
            </a:endParaRPr>
          </a:p>
          <a:p>
            <a:pPr eaLnBrk="1" hangingPunct="1">
              <a:spcBef>
                <a:spcPct val="0"/>
              </a:spcBef>
            </a:pPr>
            <a:endParaRPr lang="en-US">
              <a:solidFill>
                <a:srgbClr val="FF0000"/>
              </a:solidFill>
              <a:latin typeface="Calibri" charset="0"/>
            </a:endParaRPr>
          </a:p>
          <a:p>
            <a:pPr eaLnBrk="1" hangingPunct="1">
              <a:spcBef>
                <a:spcPct val="0"/>
              </a:spcBef>
            </a:pPr>
            <a:endParaRPr lang="en-US">
              <a:latin typeface="Calibri" charset="0"/>
            </a:endParaRPr>
          </a:p>
        </p:txBody>
      </p:sp>
      <p:sp>
        <p:nvSpPr>
          <p:cNvPr id="203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rgbClr val="FFFFFF"/>
                </a:solidFill>
                <a:latin typeface="Lucida Grande" charset="0"/>
                <a:ea typeface="ヒラギノ角ゴ ProN W3" charset="0"/>
                <a:cs typeface="ヒラギノ角ゴ ProN W3" charset="0"/>
                <a:sym typeface="Lucida Grande" charset="0"/>
              </a:defRPr>
            </a:lvl1pPr>
            <a:lvl2pPr marL="758552" indent="-291751" eaLnBrk="0" hangingPunct="0">
              <a:defRPr sz="2500">
                <a:solidFill>
                  <a:srgbClr val="FFFFFF"/>
                </a:solidFill>
                <a:latin typeface="Lucida Grande" charset="0"/>
                <a:ea typeface="ヒラギノ角ゴ ProN W3" charset="0"/>
                <a:cs typeface="ヒラギノ角ゴ ProN W3" charset="0"/>
                <a:sym typeface="Lucida Grande" charset="0"/>
              </a:defRPr>
            </a:lvl2pPr>
            <a:lvl3pPr marL="1167003" indent="-233401" eaLnBrk="0" hangingPunct="0">
              <a:defRPr sz="2500">
                <a:solidFill>
                  <a:srgbClr val="FFFFFF"/>
                </a:solidFill>
                <a:latin typeface="Lucida Grande" charset="0"/>
                <a:ea typeface="ヒラギノ角ゴ ProN W3" charset="0"/>
                <a:cs typeface="ヒラギノ角ゴ ProN W3" charset="0"/>
                <a:sym typeface="Lucida Grande" charset="0"/>
              </a:defRPr>
            </a:lvl3pPr>
            <a:lvl4pPr marL="1633804" indent="-233401" eaLnBrk="0" hangingPunct="0">
              <a:defRPr sz="2500">
                <a:solidFill>
                  <a:srgbClr val="FFFFFF"/>
                </a:solidFill>
                <a:latin typeface="Lucida Grande" charset="0"/>
                <a:ea typeface="ヒラギノ角ゴ ProN W3" charset="0"/>
                <a:cs typeface="ヒラギノ角ゴ ProN W3" charset="0"/>
                <a:sym typeface="Lucida Grande" charset="0"/>
              </a:defRPr>
            </a:lvl4pPr>
            <a:lvl5pPr marL="2100605" indent="-233401" eaLnBrk="0" hangingPunct="0">
              <a:defRPr sz="2500">
                <a:solidFill>
                  <a:srgbClr val="FFFFFF"/>
                </a:solidFill>
                <a:latin typeface="Lucida Grande" charset="0"/>
                <a:ea typeface="ヒラギノ角ゴ ProN W3" charset="0"/>
                <a:cs typeface="ヒラギノ角ゴ ProN W3" charset="0"/>
                <a:sym typeface="Lucida Grande" charset="0"/>
              </a:defRPr>
            </a:lvl5pPr>
            <a:lvl6pPr marL="2567407"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6pPr>
            <a:lvl7pPr marL="3034208"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7pPr>
            <a:lvl8pPr marL="3501009"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8pPr>
            <a:lvl9pPr marL="3967810"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9pPr>
          </a:lstStyle>
          <a:p>
            <a:pPr eaLnBrk="1" hangingPunct="1"/>
            <a:fld id="{8FE18B95-AA4D-A149-A788-E6371ED4FC53}"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92CE3-173A-4658-A1AB-FA6764A8DB66}" type="slidenum">
              <a:rPr lang="en-US" smtClean="0">
                <a:solidFill>
                  <a:prstClr val="black"/>
                </a:solidFill>
                <a:latin typeface="Calibri"/>
              </a:rPr>
              <a:pPr/>
              <a:t>20</a:t>
            </a:fld>
            <a:endParaRPr lang="en-US" dirty="0">
              <a:solidFill>
                <a:prstClr val="black"/>
              </a:solidFill>
              <a:latin typeface="Calibri"/>
            </a:endParaRPr>
          </a:p>
        </p:txBody>
      </p:sp>
    </p:spTree>
    <p:extLst>
      <p:ext uri="{BB962C8B-B14F-4D97-AF65-F5344CB8AC3E}">
        <p14:creationId xmlns:p14="http://schemas.microsoft.com/office/powerpoint/2010/main" val="3780004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4820" indent="-344820">
              <a:spcBef>
                <a:spcPct val="20000"/>
              </a:spcBef>
              <a:buFontTx/>
              <a:buChar char="•"/>
              <a:defRPr/>
            </a:pPr>
            <a:r>
              <a:rPr lang="en-US" dirty="0">
                <a:latin typeface="Arial" charset="0"/>
                <a:ea typeface="ＭＳ Ｐゴシック" charset="0"/>
              </a:rPr>
              <a:t> For perspective about NCDOT these are some statistics</a:t>
            </a:r>
          </a:p>
          <a:p>
            <a:pPr marL="344820" indent="-344820">
              <a:spcBef>
                <a:spcPct val="20000"/>
              </a:spcBef>
              <a:buFontTx/>
              <a:buChar char="•"/>
              <a:defRPr/>
            </a:pPr>
            <a:r>
              <a:rPr lang="en-US" dirty="0">
                <a:latin typeface="Arial" charset="0"/>
                <a:ea typeface="ＭＳ Ｐゴシック" charset="0"/>
              </a:rPr>
              <a:t>79,327 road miles</a:t>
            </a:r>
          </a:p>
          <a:p>
            <a:pPr marL="344820" indent="-344820">
              <a:spcBef>
                <a:spcPct val="20000"/>
              </a:spcBef>
              <a:buFontTx/>
              <a:buChar char="•"/>
              <a:defRPr/>
            </a:pPr>
            <a:r>
              <a:rPr lang="en-US" dirty="0">
                <a:latin typeface="Arial" charset="0"/>
                <a:ea typeface="ＭＳ Ｐゴシック" charset="0"/>
              </a:rPr>
              <a:t>170,958 paved lane miles</a:t>
            </a:r>
          </a:p>
          <a:p>
            <a:pPr marL="344820" indent="-344820">
              <a:spcBef>
                <a:spcPct val="20000"/>
              </a:spcBef>
              <a:buFontTx/>
              <a:buChar char="•"/>
              <a:defRPr/>
            </a:pPr>
            <a:r>
              <a:rPr lang="en-US" dirty="0">
                <a:latin typeface="Arial" charset="0"/>
                <a:ea typeface="ＭＳ Ｐゴシック" charset="0"/>
              </a:rPr>
              <a:t>18,303 structures</a:t>
            </a:r>
          </a:p>
          <a:p>
            <a:pPr marL="344820" indent="-344820">
              <a:spcBef>
                <a:spcPct val="20000"/>
              </a:spcBef>
              <a:buFontTx/>
              <a:buChar char="•"/>
              <a:defRPr/>
            </a:pPr>
            <a:r>
              <a:rPr lang="en-US" dirty="0">
                <a:latin typeface="Arial" charset="0"/>
                <a:ea typeface="ＭＳ Ｐゴシック" charset="0"/>
              </a:rPr>
              <a:t>91.8 M </a:t>
            </a:r>
            <a:r>
              <a:rPr lang="en-US" dirty="0" err="1">
                <a:latin typeface="Arial" charset="0"/>
                <a:ea typeface="ＭＳ Ｐゴシック" charset="0"/>
              </a:rPr>
              <a:t>sf</a:t>
            </a:r>
            <a:r>
              <a:rPr lang="en-US" dirty="0">
                <a:latin typeface="Arial" charset="0"/>
                <a:ea typeface="ＭＳ Ｐゴシック" charset="0"/>
              </a:rPr>
              <a:t> bridge deck area</a:t>
            </a:r>
          </a:p>
          <a:p>
            <a:pPr marL="344820" indent="-344820" defTabSz="919521" eaLnBrk="1" fontAlgn="auto" hangingPunct="1">
              <a:spcBef>
                <a:spcPct val="20000"/>
              </a:spcBef>
              <a:spcAft>
                <a:spcPts val="0"/>
              </a:spcAft>
              <a:buFontTx/>
              <a:buChar char="•"/>
              <a:defRPr/>
            </a:pPr>
            <a:r>
              <a:rPr lang="en-US" dirty="0">
                <a:latin typeface="Arial" charset="0"/>
                <a:ea typeface="ＭＳ Ｐゴシック" charset="0"/>
              </a:rPr>
              <a:t>4,495 miles of unpaved roads (Which I will come back to later)</a:t>
            </a:r>
          </a:p>
          <a:p>
            <a:pPr marL="344820" indent="-344820" defTabSz="919521" eaLnBrk="1" fontAlgn="auto" hangingPunct="1">
              <a:spcBef>
                <a:spcPct val="20000"/>
              </a:spcBef>
              <a:spcAft>
                <a:spcPts val="0"/>
              </a:spcAft>
              <a:buFontTx/>
              <a:buChar char="•"/>
              <a:defRPr/>
            </a:pPr>
            <a:r>
              <a:rPr lang="en-US" dirty="0">
                <a:latin typeface="Arial" charset="0"/>
                <a:ea typeface="ＭＳ Ｐゴシック" charset="0"/>
              </a:rPr>
              <a:t>14 highway divisions, 40 maintenance districts report to the divisions</a:t>
            </a:r>
          </a:p>
          <a:p>
            <a:pPr marL="344820" indent="-344820">
              <a:spcBef>
                <a:spcPct val="20000"/>
              </a:spcBef>
              <a:buFontTx/>
              <a:buChar char="•"/>
              <a:defRPr/>
            </a:pPr>
            <a:endParaRPr lang="en-US" b="1" dirty="0">
              <a:latin typeface="Arial" charset="0"/>
              <a:ea typeface="ＭＳ Ｐゴシック" charset="0"/>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21</a:t>
            </a:fld>
            <a:endParaRPr lang="en-US" sz="120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10" indent="-172410">
              <a:buFont typeface="Arial"/>
              <a:buChar char="•"/>
            </a:pPr>
            <a:r>
              <a:rPr lang="en-US" dirty="0" smtClean="0"/>
              <a:t>Our</a:t>
            </a:r>
            <a:r>
              <a:rPr lang="en-US" baseline="0" dirty="0" smtClean="0"/>
              <a:t> MQA process is made up of several different condition surveys</a:t>
            </a:r>
          </a:p>
          <a:p>
            <a:pPr marL="172410" indent="-172410">
              <a:buFont typeface="Arial"/>
              <a:buChar char="•"/>
            </a:pPr>
            <a:r>
              <a:rPr lang="en-US" baseline="0" dirty="0" smtClean="0"/>
              <a:t>We assess up to 18 different attributes depending on the system</a:t>
            </a:r>
          </a:p>
          <a:p>
            <a:pPr marL="172410" indent="-172410">
              <a:buFont typeface="Arial"/>
              <a:buChar char="•"/>
            </a:pPr>
            <a:r>
              <a:rPr lang="en-US" baseline="0" dirty="0" smtClean="0"/>
              <a:t>Random sampling covers most</a:t>
            </a:r>
          </a:p>
          <a:p>
            <a:pPr marL="172410" indent="-172410">
              <a:buFont typeface="Arial"/>
              <a:buChar char="•"/>
            </a:pPr>
            <a:r>
              <a:rPr lang="en-US" baseline="0" dirty="0" smtClean="0"/>
              <a:t>Sampling is conducted over a 12 month period using internal and consultant forces</a:t>
            </a:r>
          </a:p>
          <a:p>
            <a:pPr marL="172410" indent="-172410">
              <a:buFont typeface="Arial"/>
              <a:buChar char="•"/>
            </a:pPr>
            <a:r>
              <a:rPr lang="en-US" baseline="0" dirty="0" smtClean="0"/>
              <a:t>Sample all three systems: Interstate, Primary and Secondary</a:t>
            </a:r>
          </a:p>
          <a:p>
            <a:pPr marL="172410" indent="-172410">
              <a:buFont typeface="Arial"/>
              <a:buChar char="•"/>
            </a:pPr>
            <a:r>
              <a:rPr lang="en-US" baseline="0" dirty="0" smtClean="0"/>
              <a:t>Conduct about 23K samples annually</a:t>
            </a:r>
          </a:p>
          <a:p>
            <a:pPr marL="172410" indent="-172410">
              <a:buFont typeface="Arial"/>
              <a:buChar char="•"/>
            </a:pPr>
            <a:r>
              <a:rPr lang="en-US" baseline="0" dirty="0" smtClean="0"/>
              <a:t>Do 100% surveys on Pavements and Bridges</a:t>
            </a:r>
          </a:p>
          <a:p>
            <a:pPr marL="172410" indent="-172410">
              <a:buFont typeface="Arial"/>
              <a:buChar char="•"/>
            </a:pPr>
            <a:endParaRPr lang="en-US" baseline="0" dirty="0" smtClean="0"/>
          </a:p>
          <a:p>
            <a:pPr marL="172410" indent="-172410">
              <a:buFont typeface="Arial"/>
              <a:buChar char="•"/>
            </a:pPr>
            <a:endParaRPr lang="en-US" dirty="0" smtClean="0"/>
          </a:p>
          <a:p>
            <a:pPr marL="172410" indent="-172410">
              <a:buFont typeface="Arial" pitchFamily="34" charset="0"/>
              <a:buChar char="•"/>
            </a:pPr>
            <a:r>
              <a:rPr lang="en-US" dirty="0" smtClean="0"/>
              <a:t>Assessment</a:t>
            </a:r>
            <a:r>
              <a:rPr lang="en-US" baseline="0" dirty="0" smtClean="0"/>
              <a:t> program not only provides feedback to the Department but drives maintenance operations</a:t>
            </a:r>
            <a:endParaRPr lang="en-US" dirty="0"/>
          </a:p>
        </p:txBody>
      </p:sp>
      <p:sp>
        <p:nvSpPr>
          <p:cNvPr id="4" name="Slide Number Placeholder 3"/>
          <p:cNvSpPr>
            <a:spLocks noGrp="1"/>
          </p:cNvSpPr>
          <p:nvPr>
            <p:ph type="sldNum" sz="quarter" idx="10"/>
          </p:nvPr>
        </p:nvSpPr>
        <p:spPr/>
        <p:txBody>
          <a:bodyPr/>
          <a:lstStyle/>
          <a:p>
            <a:fld id="{6F892CE3-173A-4658-A1AB-FA6764A8DB66}" type="slidenum">
              <a:rPr lang="en-US" smtClean="0">
                <a:solidFill>
                  <a:prstClr val="black"/>
                </a:solidFill>
                <a:latin typeface="Calibri"/>
              </a:rPr>
              <a:pPr/>
              <a:t>22</a:t>
            </a:fld>
            <a:endParaRPr lang="en-US" dirty="0">
              <a:solidFill>
                <a:prstClr val="black"/>
              </a:solidFill>
              <a:latin typeface="Calibri"/>
            </a:endParaRPr>
          </a:p>
        </p:txBody>
      </p:sp>
    </p:spTree>
    <p:extLst>
      <p:ext uri="{BB962C8B-B14F-4D97-AF65-F5344CB8AC3E}">
        <p14:creationId xmlns:p14="http://schemas.microsoft.com/office/powerpoint/2010/main" val="3780004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buFont typeface="Wingdings" pitchFamily="2" charset="2"/>
              <a:buChar char="§"/>
            </a:pPr>
            <a:r>
              <a:rPr lang="en-US" b="1" dirty="0" smtClean="0">
                <a:solidFill>
                  <a:srgbClr val="006600"/>
                </a:solidFill>
              </a:rPr>
              <a:t>We put</a:t>
            </a:r>
            <a:r>
              <a:rPr lang="en-US" b="1" baseline="0" dirty="0" smtClean="0">
                <a:solidFill>
                  <a:srgbClr val="006600"/>
                </a:solidFill>
              </a:rPr>
              <a:t> our assessment data into our AMS and calculate scorecards for:</a:t>
            </a:r>
          </a:p>
          <a:p>
            <a:pPr>
              <a:spcBef>
                <a:spcPct val="50000"/>
              </a:spcBef>
              <a:buFont typeface="Wingdings" pitchFamily="2" charset="2"/>
              <a:buChar char="§"/>
            </a:pPr>
            <a:r>
              <a:rPr lang="en-US" b="1" dirty="0" smtClean="0">
                <a:solidFill>
                  <a:srgbClr val="006600"/>
                </a:solidFill>
              </a:rPr>
              <a:t>Statewide for all three systems</a:t>
            </a:r>
          </a:p>
          <a:p>
            <a:pPr>
              <a:spcBef>
                <a:spcPct val="50000"/>
              </a:spcBef>
              <a:buFont typeface="Wingdings" pitchFamily="2" charset="2"/>
              <a:buChar char="§"/>
            </a:pPr>
            <a:r>
              <a:rPr lang="en-US" b="1" dirty="0" smtClean="0">
                <a:solidFill>
                  <a:srgbClr val="006600"/>
                </a:solidFill>
              </a:rPr>
              <a:t>Division level for interstate</a:t>
            </a:r>
          </a:p>
          <a:p>
            <a:pPr>
              <a:spcBef>
                <a:spcPct val="50000"/>
              </a:spcBef>
              <a:buFont typeface="Wingdings" pitchFamily="2" charset="2"/>
              <a:buChar char="§"/>
            </a:pPr>
            <a:r>
              <a:rPr lang="en-US" b="1" dirty="0" smtClean="0">
                <a:solidFill>
                  <a:srgbClr val="006600"/>
                </a:solidFill>
              </a:rPr>
              <a:t>County level for primary and secondary </a:t>
            </a:r>
          </a:p>
          <a:p>
            <a:pPr>
              <a:spcBef>
                <a:spcPct val="50000"/>
              </a:spcBef>
              <a:buFont typeface="Wingdings" pitchFamily="2" charset="2"/>
              <a:buChar char="§"/>
            </a:pPr>
            <a:r>
              <a:rPr lang="en-US" b="1" dirty="0" smtClean="0">
                <a:solidFill>
                  <a:srgbClr val="006600"/>
                </a:solidFill>
              </a:rPr>
              <a:t>Produced by the maintenance management system</a:t>
            </a:r>
          </a:p>
          <a:p>
            <a:pPr>
              <a:spcBef>
                <a:spcPct val="50000"/>
              </a:spcBef>
              <a:buFont typeface="Wingdings" pitchFamily="2" charset="2"/>
              <a:buChar char="§"/>
            </a:pPr>
            <a:endParaRPr lang="en-US" b="1" dirty="0" smtClean="0">
              <a:solidFill>
                <a:srgbClr val="006600"/>
              </a:solidFill>
            </a:endParaRPr>
          </a:p>
          <a:p>
            <a:pPr>
              <a:spcBef>
                <a:spcPct val="50000"/>
              </a:spcBef>
              <a:buFont typeface="Wingdings" pitchFamily="2" charset="2"/>
              <a:buChar char="§"/>
            </a:pPr>
            <a:r>
              <a:rPr lang="en-US" b="1" dirty="0" smtClean="0">
                <a:solidFill>
                  <a:srgbClr val="006600"/>
                </a:solidFill>
              </a:rPr>
              <a:t>Describe scorecards</a:t>
            </a:r>
          </a:p>
          <a:p>
            <a:pPr marL="172410" indent="-172410">
              <a:buFont typeface="Arial" pitchFamily="34" charset="0"/>
              <a:buChar char="•"/>
            </a:pPr>
            <a:r>
              <a:rPr lang="en-US" dirty="0" smtClean="0"/>
              <a:t>Element Description</a:t>
            </a:r>
          </a:p>
          <a:p>
            <a:pPr marL="172410" indent="-172410">
              <a:buFont typeface="Arial" pitchFamily="34" charset="0"/>
              <a:buChar char="•"/>
            </a:pPr>
            <a:r>
              <a:rPr lang="en-US" dirty="0" smtClean="0"/>
              <a:t>Collection method is the various surveys</a:t>
            </a:r>
          </a:p>
          <a:p>
            <a:pPr marL="172410" indent="-172410">
              <a:buFont typeface="Arial" pitchFamily="34" charset="0"/>
              <a:buChar char="•"/>
            </a:pPr>
            <a:r>
              <a:rPr lang="en-US" dirty="0" smtClean="0"/>
              <a:t>Target Score</a:t>
            </a:r>
          </a:p>
          <a:p>
            <a:pPr marL="172410" indent="-172410">
              <a:buFont typeface="Arial" pitchFamily="34" charset="0"/>
              <a:buChar char="•"/>
            </a:pPr>
            <a:r>
              <a:rPr lang="en-US" dirty="0" smtClean="0"/>
              <a:t>Element weight indicates level of importance</a:t>
            </a:r>
          </a:p>
          <a:p>
            <a:pPr marL="172410" indent="-172410">
              <a:buFont typeface="Arial" pitchFamily="34" charset="0"/>
              <a:buChar char="•"/>
            </a:pPr>
            <a:r>
              <a:rPr lang="en-US" dirty="0" smtClean="0"/>
              <a:t>Actual scores</a:t>
            </a:r>
          </a:p>
          <a:p>
            <a:pPr marL="172410" indent="-172410">
              <a:buFont typeface="Arial" pitchFamily="34" charset="0"/>
              <a:buChar char="•"/>
            </a:pPr>
            <a:r>
              <a:rPr lang="en-US" dirty="0" smtClean="0"/>
              <a:t>Colors</a:t>
            </a:r>
            <a:r>
              <a:rPr lang="en-US" baseline="0" dirty="0" smtClean="0"/>
              <a:t> </a:t>
            </a:r>
          </a:p>
          <a:p>
            <a:pPr marL="632170" lvl="1" indent="-172410">
              <a:buFont typeface="Arial" pitchFamily="34" charset="0"/>
              <a:buChar char="•"/>
            </a:pPr>
            <a:r>
              <a:rPr lang="en-US" baseline="0" dirty="0" smtClean="0"/>
              <a:t>Red - More than 10 points below target</a:t>
            </a:r>
          </a:p>
          <a:p>
            <a:pPr marL="632170" lvl="1" indent="-172410">
              <a:buFont typeface="Arial" pitchFamily="34" charset="0"/>
              <a:buChar char="•"/>
            </a:pPr>
            <a:r>
              <a:rPr lang="en-US" baseline="0" dirty="0" smtClean="0"/>
              <a:t>Yellow - within 10 points below target</a:t>
            </a:r>
          </a:p>
          <a:p>
            <a:pPr marL="632170" lvl="1" indent="-172410">
              <a:buFont typeface="Arial" pitchFamily="34" charset="0"/>
              <a:buChar char="•"/>
            </a:pPr>
            <a:r>
              <a:rPr lang="en-US" baseline="0" dirty="0" smtClean="0"/>
              <a:t>Green – meets or exceeds target</a:t>
            </a:r>
          </a:p>
          <a:p>
            <a:pPr marL="172410" indent="-172410">
              <a:buFont typeface="Arial" pitchFamily="34" charset="0"/>
              <a:buChar char="•"/>
            </a:pPr>
            <a:r>
              <a:rPr lang="en-US" dirty="0" smtClean="0"/>
              <a:t>Target total vs. actual total</a:t>
            </a:r>
          </a:p>
          <a:p>
            <a:pPr marL="172410" indent="-172410">
              <a:buFont typeface="Arial" pitchFamily="34" charset="0"/>
              <a:buChar char="•"/>
            </a:pPr>
            <a:endParaRPr lang="en-US" dirty="0" smtClean="0"/>
          </a:p>
          <a:p>
            <a:pPr marL="172410" indent="-172410">
              <a:buFont typeface="Arial" pitchFamily="34" charset="0"/>
              <a:buChar char="•"/>
            </a:pPr>
            <a:r>
              <a:rPr lang="en-US" dirty="0" smtClean="0"/>
              <a:t>All that green can be misleading and many</a:t>
            </a:r>
            <a:r>
              <a:rPr lang="en-US" baseline="0" dirty="0" smtClean="0"/>
              <a:t> have misinterpreted the results</a:t>
            </a:r>
            <a:endParaRPr lang="en-US" dirty="0" smtClean="0"/>
          </a:p>
          <a:p>
            <a:pPr marL="172410" indent="-172410">
              <a:buFont typeface="Arial" pitchFamily="34" charset="0"/>
              <a:buChar char="•"/>
            </a:pPr>
            <a:r>
              <a:rPr lang="en-US" dirty="0" smtClean="0"/>
              <a:t>Have to look at other features such as pavements and bridges to get the overall picture</a:t>
            </a:r>
          </a:p>
          <a:p>
            <a:pPr marL="172410" indent="-172410">
              <a:buFont typeface="Arial" pitchFamily="34" charset="0"/>
              <a:buChar char="•"/>
            </a:pPr>
            <a:r>
              <a:rPr lang="en-US" dirty="0" smtClean="0"/>
              <a:t>Created Infrastructure Health Index to help bridge the gap</a:t>
            </a:r>
          </a:p>
          <a:p>
            <a:pPr marL="172410" indent="-172410">
              <a:buFont typeface="Arial" pitchFamily="34" charset="0"/>
              <a:buChar char="•"/>
            </a:pPr>
            <a:endParaRPr lang="en-US"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23</a:t>
            </a:fld>
            <a:endParaRPr lang="en-US"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50000"/>
              </a:spcBef>
              <a:buFont typeface="Wingdings" pitchFamily="2" charset="2"/>
              <a:buChar char="§"/>
            </a:pPr>
            <a:r>
              <a:rPr lang="en-US" b="1" dirty="0">
                <a:solidFill>
                  <a:srgbClr val="006600"/>
                </a:solidFill>
              </a:rPr>
              <a:t>IHI does:</a:t>
            </a:r>
          </a:p>
          <a:p>
            <a:pPr>
              <a:spcBef>
                <a:spcPct val="50000"/>
              </a:spcBef>
              <a:buFont typeface="Wingdings" pitchFamily="2" charset="2"/>
              <a:buChar char="§"/>
            </a:pPr>
            <a:r>
              <a:rPr lang="en-US" b="1" dirty="0">
                <a:solidFill>
                  <a:srgbClr val="006600"/>
                </a:solidFill>
              </a:rPr>
              <a:t>Combines Roadway (MCA), Pavement (PCR), and Bridge (BHI) </a:t>
            </a:r>
          </a:p>
          <a:p>
            <a:pPr>
              <a:spcBef>
                <a:spcPct val="50000"/>
              </a:spcBef>
              <a:buFont typeface="Wingdings" pitchFamily="2" charset="2"/>
              <a:buChar char="§"/>
            </a:pPr>
            <a:r>
              <a:rPr lang="en-US" b="1" dirty="0">
                <a:solidFill>
                  <a:srgbClr val="006600"/>
                </a:solidFill>
              </a:rPr>
              <a:t>Provides a system and overall network ratings</a:t>
            </a:r>
          </a:p>
          <a:p>
            <a:pPr>
              <a:spcBef>
                <a:spcPct val="50000"/>
              </a:spcBef>
              <a:buFont typeface="Wingdings" pitchFamily="2" charset="2"/>
              <a:buChar char="§"/>
            </a:pPr>
            <a:r>
              <a:rPr lang="en-US" b="1" dirty="0">
                <a:solidFill>
                  <a:srgbClr val="006600"/>
                </a:solidFill>
              </a:rPr>
              <a:t>Statewide and Division level</a:t>
            </a:r>
          </a:p>
          <a:p>
            <a:pPr>
              <a:spcBef>
                <a:spcPct val="50000"/>
              </a:spcBef>
              <a:buFont typeface="Wingdings" pitchFamily="2" charset="2"/>
              <a:buChar char="§"/>
            </a:pPr>
            <a:r>
              <a:rPr lang="en-US" b="1" dirty="0">
                <a:solidFill>
                  <a:srgbClr val="006600"/>
                </a:solidFill>
              </a:rPr>
              <a:t>Produced by the maintenance management system (future)</a:t>
            </a:r>
          </a:p>
          <a:p>
            <a:pPr>
              <a:spcBef>
                <a:spcPct val="50000"/>
              </a:spcBef>
              <a:buFont typeface="Wingdings" pitchFamily="2" charset="2"/>
              <a:buChar char="§"/>
            </a:pPr>
            <a:endParaRPr lang="en-US" b="1" dirty="0">
              <a:solidFill>
                <a:srgbClr val="006600"/>
              </a:solidFill>
            </a:endParaRPr>
          </a:p>
          <a:p>
            <a:pPr marL="172410" indent="-172410">
              <a:buFont typeface="Arial" pitchFamily="34" charset="0"/>
              <a:buChar char="•"/>
            </a:pPr>
            <a:r>
              <a:rPr lang="en-US" dirty="0" smtClean="0"/>
              <a:t>Looking</a:t>
            </a:r>
            <a:r>
              <a:rPr lang="en-US" baseline="0" dirty="0" smtClean="0"/>
              <a:t> vertical, there is a combined score by asset by system</a:t>
            </a:r>
          </a:p>
          <a:p>
            <a:pPr marL="172410" indent="-172410">
              <a:buFont typeface="Arial" pitchFamily="34" charset="0"/>
              <a:buChar char="•"/>
            </a:pPr>
            <a:r>
              <a:rPr lang="en-US" baseline="0" dirty="0" smtClean="0"/>
              <a:t>Looking horizontally, there is a combined score for a particular system. </a:t>
            </a:r>
          </a:p>
          <a:p>
            <a:pPr marL="172410" indent="-172410">
              <a:buFont typeface="Arial" pitchFamily="34" charset="0"/>
              <a:buChar char="•"/>
            </a:pPr>
            <a:endParaRPr lang="en-US" baseline="0" dirty="0" smtClean="0"/>
          </a:p>
          <a:p>
            <a:pPr marL="172410" indent="-172410">
              <a:buFont typeface="Arial" pitchFamily="34" charset="0"/>
              <a:buChar char="•"/>
            </a:pPr>
            <a:r>
              <a:rPr lang="en-US" dirty="0" smtClean="0"/>
              <a:t>We</a:t>
            </a:r>
            <a:r>
              <a:rPr lang="en-US" baseline="0" dirty="0" smtClean="0"/>
              <a:t> apply weighting factors for:</a:t>
            </a:r>
          </a:p>
          <a:p>
            <a:pPr marL="172410" indent="-172410">
              <a:buFont typeface="Arial" pitchFamily="34" charset="0"/>
              <a:buChar char="•"/>
            </a:pPr>
            <a:r>
              <a:rPr lang="en-US" baseline="0" dirty="0" smtClean="0"/>
              <a:t>LMS</a:t>
            </a:r>
          </a:p>
          <a:p>
            <a:pPr marL="172410" indent="-172410">
              <a:buFont typeface="Arial" pitchFamily="34" charset="0"/>
              <a:buChar char="•"/>
            </a:pPr>
            <a:r>
              <a:rPr lang="en-US" baseline="0" dirty="0" smtClean="0"/>
              <a:t>VMT</a:t>
            </a:r>
          </a:p>
          <a:p>
            <a:pPr marL="172410" indent="-172410">
              <a:buFont typeface="Arial" pitchFamily="34" charset="0"/>
              <a:buChar char="•"/>
            </a:pPr>
            <a:r>
              <a:rPr lang="en-US" baseline="0" dirty="0" smtClean="0"/>
              <a:t>Feature importance</a:t>
            </a:r>
          </a:p>
          <a:p>
            <a:pPr marL="632170" lvl="1" indent="-172410">
              <a:buFont typeface="Arial" pitchFamily="34" charset="0"/>
              <a:buChar char="•"/>
            </a:pPr>
            <a:r>
              <a:rPr lang="en-US" baseline="0" dirty="0" smtClean="0"/>
              <a:t>40% Pavement</a:t>
            </a:r>
          </a:p>
          <a:p>
            <a:pPr marL="632170" lvl="1" indent="-172410">
              <a:buFont typeface="Arial" pitchFamily="34" charset="0"/>
              <a:buChar char="•"/>
            </a:pPr>
            <a:r>
              <a:rPr lang="en-US" baseline="0" dirty="0" smtClean="0"/>
              <a:t>25% Maintenance (Roadside Features)</a:t>
            </a:r>
          </a:p>
          <a:p>
            <a:pPr marL="632170" lvl="1" indent="-172410">
              <a:buFont typeface="Arial" pitchFamily="34" charset="0"/>
              <a:buChar char="•"/>
            </a:pPr>
            <a:r>
              <a:rPr lang="en-US" baseline="0" dirty="0" smtClean="0"/>
              <a:t>35% Bridge</a:t>
            </a:r>
          </a:p>
          <a:p>
            <a:pPr marL="459760" lvl="1"/>
            <a:endParaRPr lang="en-US" baseline="0" dirty="0" smtClean="0"/>
          </a:p>
          <a:p>
            <a:pPr marL="172410" indent="-172410">
              <a:buFont typeface="Arial" pitchFamily="34" charset="0"/>
              <a:buChar char="•"/>
            </a:pPr>
            <a:r>
              <a:rPr lang="en-US" baseline="0" dirty="0" smtClean="0"/>
              <a:t>Overall Asset Score – Bottom right. Combines systems and assets</a:t>
            </a:r>
          </a:p>
          <a:p>
            <a:pPr marL="172410" indent="-172410">
              <a:buFont typeface="Arial" pitchFamily="34" charset="0"/>
              <a:buChar char="•"/>
            </a:pPr>
            <a:endParaRPr lang="en-US" baseline="0" dirty="0" smtClean="0"/>
          </a:p>
          <a:p>
            <a:pPr marL="172410" indent="-172410">
              <a:buFont typeface="Arial" pitchFamily="34" charset="0"/>
              <a:buChar char="•"/>
            </a:pPr>
            <a:endParaRPr lang="en-US" baseline="0" dirty="0" smtClean="0"/>
          </a:p>
          <a:p>
            <a:pPr marL="632170" lvl="1" indent="-172410">
              <a:buFont typeface="Arial" pitchFamily="34" charset="0"/>
              <a:buChar char="•"/>
            </a:pPr>
            <a:endParaRPr lang="en-US" baseline="0" dirty="0" smtClean="0"/>
          </a:p>
          <a:p>
            <a:pPr marL="459760" lvl="1"/>
            <a:endParaRPr lang="en-US" baseline="0" dirty="0" smtClean="0"/>
          </a:p>
          <a:p>
            <a:pPr marL="632170" lvl="1" indent="-172410">
              <a:buFont typeface="Arial" pitchFamily="34" charset="0"/>
              <a:buChar char="•"/>
            </a:pPr>
            <a:endParaRPr lang="en-US" baseline="0" dirty="0" smtClean="0"/>
          </a:p>
          <a:p>
            <a:pPr marL="632170" lvl="1" indent="-172410">
              <a:buFont typeface="Arial" pitchFamily="34" charset="0"/>
              <a:buChar char="•"/>
            </a:pPr>
            <a:endParaRPr lang="en-US" baseline="0"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24</a:t>
            </a:fld>
            <a:endParaRPr lang="en-US"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410" indent="-172410">
              <a:buFont typeface="Arial" pitchFamily="34" charset="0"/>
              <a:buChar char="•"/>
            </a:pPr>
            <a:r>
              <a:rPr lang="en-US" baseline="0" dirty="0" smtClean="0"/>
              <a:t>All departments are accountable for meeting targets. </a:t>
            </a:r>
          </a:p>
          <a:p>
            <a:pPr marL="172410" indent="-172410">
              <a:buFont typeface="Arial" pitchFamily="34" charset="0"/>
              <a:buChar char="•"/>
            </a:pPr>
            <a:r>
              <a:rPr lang="en-US" baseline="0" dirty="0" smtClean="0"/>
              <a:t>How do we get there, What is the best mix of activities to perform to achieve the highest LOS</a:t>
            </a:r>
          </a:p>
          <a:p>
            <a:pPr marL="172410" indent="-172410">
              <a:buFont typeface="Arial" pitchFamily="34" charset="0"/>
              <a:buChar char="•"/>
            </a:pPr>
            <a:r>
              <a:rPr lang="en-US" baseline="0" dirty="0" smtClean="0"/>
              <a:t>I have all this data!</a:t>
            </a:r>
          </a:p>
          <a:p>
            <a:pPr marL="172410" indent="-172410">
              <a:buFont typeface="Arial" pitchFamily="34" charset="0"/>
              <a:buChar char="•"/>
            </a:pPr>
            <a:r>
              <a:rPr lang="en-US" baseline="0" dirty="0" smtClean="0"/>
              <a:t>Next steps…..</a:t>
            </a:r>
          </a:p>
          <a:p>
            <a:pPr marL="172410" indent="-172410">
              <a:buFont typeface="Arial" pitchFamily="34" charset="0"/>
              <a:buChar char="•"/>
            </a:pPr>
            <a:endParaRPr lang="en-US" baseline="0" dirty="0" smtClean="0"/>
          </a:p>
          <a:p>
            <a:pPr marL="172410" indent="-172410">
              <a:buFont typeface="Arial" pitchFamily="34" charset="0"/>
              <a:buChar char="•"/>
            </a:pPr>
            <a:r>
              <a:rPr lang="en-US" baseline="0" dirty="0" smtClean="0"/>
              <a:t>Outcomes some managers appraisals such as LOS or Crash Rates</a:t>
            </a:r>
          </a:p>
          <a:p>
            <a:pPr marL="172410" indent="-172410">
              <a:buFont typeface="Arial" pitchFamily="34" charset="0"/>
              <a:buChar char="•"/>
            </a:pPr>
            <a:r>
              <a:rPr lang="en-US" baseline="0" dirty="0" smtClean="0"/>
              <a:t>Outputs on workers appraisals such as shoulder miles of ditches maintained or square yards of chip seals places</a:t>
            </a:r>
            <a:endParaRPr lang="en-US"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25</a:t>
            </a:fld>
            <a:endParaRPr lang="en-US" sz="1200"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410" indent="-172410">
              <a:buFont typeface="Arial" pitchFamily="34" charset="0"/>
              <a:buChar char="•"/>
            </a:pPr>
            <a:r>
              <a:rPr lang="en-US" dirty="0" smtClean="0"/>
              <a:t>One approach</a:t>
            </a:r>
            <a:r>
              <a:rPr lang="en-US" baseline="0" dirty="0" smtClean="0"/>
              <a:t> to planning is to use GIS tools to display data</a:t>
            </a:r>
            <a:endParaRPr lang="en-US" dirty="0" smtClean="0"/>
          </a:p>
          <a:p>
            <a:pPr marL="172410" indent="-172410">
              <a:buFont typeface="Arial" pitchFamily="34" charset="0"/>
              <a:buChar char="•"/>
            </a:pPr>
            <a:r>
              <a:rPr lang="en-US" baseline="0" dirty="0" smtClean="0"/>
              <a:t>Notice the cluster of Blocked Ditch in the South West portion of Brunswick County.</a:t>
            </a:r>
          </a:p>
          <a:p>
            <a:pPr marL="172410" indent="-172410">
              <a:buFont typeface="Arial" pitchFamily="34" charset="0"/>
              <a:buChar char="•"/>
            </a:pPr>
            <a:r>
              <a:rPr lang="en-US" baseline="0" dirty="0" smtClean="0"/>
              <a:t>North East corner meets or exceeds the target </a:t>
            </a:r>
          </a:p>
          <a:p>
            <a:pPr marL="172410" indent="-172410">
              <a:buFont typeface="Arial" pitchFamily="34" charset="0"/>
              <a:buChar char="•"/>
            </a:pPr>
            <a:r>
              <a:rPr lang="en-US" baseline="0" dirty="0" smtClean="0"/>
              <a:t>By showing this data on a map it is easy to determine where work needs to be performed to make the biggest overall impact</a:t>
            </a:r>
            <a:endParaRPr lang="en-US"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26</a:t>
            </a:fld>
            <a:endParaRPr lang="en-US" sz="1200"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410" indent="-172410">
              <a:buFont typeface="Arial" pitchFamily="34" charset="0"/>
              <a:buChar char="•"/>
            </a:pPr>
            <a:r>
              <a:rPr lang="en-US" dirty="0" smtClean="0"/>
              <a:t>Another example</a:t>
            </a:r>
            <a:r>
              <a:rPr lang="en-US" baseline="0" dirty="0" smtClean="0"/>
              <a:t> of a GIS map for striping</a:t>
            </a:r>
          </a:p>
          <a:p>
            <a:pPr marL="172410" indent="-172410">
              <a:buFont typeface="Arial" pitchFamily="34" charset="0"/>
              <a:buChar char="•"/>
            </a:pPr>
            <a:r>
              <a:rPr lang="en-US" baseline="0" dirty="0" smtClean="0"/>
              <a:t>No specific area that needs attention. Wide spread failures, but some clustering around the central part of the county</a:t>
            </a:r>
            <a:endParaRPr lang="en-US"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27</a:t>
            </a:fld>
            <a:endParaRPr lang="en-US" sz="1200"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410" indent="-172410" defTabSz="919521" eaLnBrk="1" fontAlgn="auto" hangingPunct="1">
              <a:spcBef>
                <a:spcPts val="0"/>
              </a:spcBef>
              <a:spcAft>
                <a:spcPts val="0"/>
              </a:spcAft>
              <a:buFont typeface="Arial" pitchFamily="34" charset="0"/>
              <a:buChar char="•"/>
              <a:defRPr/>
            </a:pPr>
            <a:r>
              <a:rPr lang="en-US" dirty="0" smtClean="0"/>
              <a:t>Once we determine what is deficient, we plan our work activities and the amount of work needed</a:t>
            </a:r>
          </a:p>
          <a:p>
            <a:pPr marL="172410" indent="-172410" defTabSz="919521" eaLnBrk="1" fontAlgn="auto" hangingPunct="1">
              <a:spcBef>
                <a:spcPts val="0"/>
              </a:spcBef>
              <a:spcAft>
                <a:spcPts val="0"/>
              </a:spcAft>
              <a:buFont typeface="Arial" pitchFamily="34" charset="0"/>
              <a:buChar char="•"/>
              <a:defRPr/>
            </a:pPr>
            <a:endParaRPr lang="en-US" dirty="0" smtClean="0"/>
          </a:p>
          <a:p>
            <a:pPr marL="172410" indent="-172410" defTabSz="919521" eaLnBrk="1" fontAlgn="auto" hangingPunct="1">
              <a:spcBef>
                <a:spcPts val="0"/>
              </a:spcBef>
              <a:spcAft>
                <a:spcPts val="0"/>
              </a:spcAft>
              <a:buFont typeface="Arial" pitchFamily="34" charset="0"/>
              <a:buChar char="•"/>
              <a:defRPr/>
            </a:pPr>
            <a:r>
              <a:rPr lang="en-US" dirty="0" smtClean="0"/>
              <a:t>These plans are developed in </a:t>
            </a:r>
            <a:r>
              <a:rPr lang="en-US" baseline="0" dirty="0" smtClean="0"/>
              <a:t>MMS</a:t>
            </a:r>
          </a:p>
          <a:p>
            <a:pPr marL="172410" indent="-172410" defTabSz="919521" eaLnBrk="1" fontAlgn="auto" hangingPunct="1">
              <a:spcBef>
                <a:spcPts val="0"/>
              </a:spcBef>
              <a:spcAft>
                <a:spcPts val="0"/>
              </a:spcAft>
              <a:buFont typeface="Arial" pitchFamily="34" charset="0"/>
              <a:buChar char="•"/>
              <a:defRPr/>
            </a:pPr>
            <a:r>
              <a:rPr lang="en-US" baseline="0" dirty="0" smtClean="0"/>
              <a:t>Data is entered at the activity level per system</a:t>
            </a:r>
          </a:p>
          <a:p>
            <a:pPr marL="172410" indent="-172410" defTabSz="919521" eaLnBrk="1" fontAlgn="auto" hangingPunct="1">
              <a:spcBef>
                <a:spcPts val="0"/>
              </a:spcBef>
              <a:spcAft>
                <a:spcPts val="0"/>
              </a:spcAft>
              <a:buFont typeface="Arial" pitchFamily="34" charset="0"/>
              <a:buChar char="•"/>
              <a:defRPr/>
            </a:pPr>
            <a:r>
              <a:rPr lang="en-US" baseline="0" dirty="0" smtClean="0"/>
              <a:t>Dollars or Work Quantities can be planned – Either can be entered and the other will be calculated based on unit costs.</a:t>
            </a:r>
          </a:p>
          <a:p>
            <a:pPr marL="172410" indent="-172410" defTabSz="919521" eaLnBrk="1" fontAlgn="auto" hangingPunct="1">
              <a:spcBef>
                <a:spcPts val="0"/>
              </a:spcBef>
              <a:spcAft>
                <a:spcPts val="0"/>
              </a:spcAft>
              <a:buFont typeface="Arial" pitchFamily="34" charset="0"/>
              <a:buChar char="•"/>
              <a:defRPr/>
            </a:pPr>
            <a:r>
              <a:rPr lang="en-US" baseline="0" dirty="0" smtClean="0"/>
              <a:t>Such as 3112 Shoulder maintenance or 3108 Ditch maintenance</a:t>
            </a:r>
          </a:p>
          <a:p>
            <a:pPr defTabSz="919521" eaLnBrk="1" fontAlgn="auto" hangingPunct="1">
              <a:spcBef>
                <a:spcPts val="0"/>
              </a:spcBef>
              <a:spcAft>
                <a:spcPts val="0"/>
              </a:spcAft>
              <a:defRPr/>
            </a:pPr>
            <a:r>
              <a:rPr lang="en-US" baseline="0" dirty="0" smtClean="0"/>
              <a:t> </a:t>
            </a:r>
          </a:p>
          <a:p>
            <a:pPr marL="172410" indent="-172410" defTabSz="919521" eaLnBrk="1" fontAlgn="auto" hangingPunct="1">
              <a:spcBef>
                <a:spcPts val="0"/>
              </a:spcBef>
              <a:spcAft>
                <a:spcPts val="0"/>
              </a:spcAft>
              <a:buFont typeface="Arial" pitchFamily="34" charset="0"/>
              <a:buChar char="•"/>
              <a:defRPr/>
            </a:pPr>
            <a:r>
              <a:rPr lang="en-US" baseline="0" dirty="0" smtClean="0"/>
              <a:t>Amount is the work accomplished (Each, Shoulder Mile, Linear Feet, etc.)</a:t>
            </a:r>
          </a:p>
          <a:p>
            <a:pPr marL="172410" indent="-172410" defTabSz="919521" eaLnBrk="1" fontAlgn="auto" hangingPunct="1">
              <a:spcBef>
                <a:spcPts val="0"/>
              </a:spcBef>
              <a:spcAft>
                <a:spcPts val="0"/>
              </a:spcAft>
              <a:buFont typeface="Arial" pitchFamily="34" charset="0"/>
              <a:buChar char="•"/>
              <a:defRPr/>
            </a:pPr>
            <a:endParaRPr lang="en-US" baseline="0" dirty="0" smtClean="0"/>
          </a:p>
          <a:p>
            <a:pPr marL="172410" indent="-172410" defTabSz="919521" eaLnBrk="1" fontAlgn="auto" hangingPunct="1">
              <a:spcBef>
                <a:spcPts val="0"/>
              </a:spcBef>
              <a:spcAft>
                <a:spcPts val="0"/>
              </a:spcAft>
              <a:buFont typeface="Arial" pitchFamily="34" charset="0"/>
              <a:buChar char="•"/>
              <a:defRPr/>
            </a:pPr>
            <a:r>
              <a:rPr lang="en-US" baseline="0" dirty="0" smtClean="0"/>
              <a:t>We are in the process of further developing the software to allows a user to run an analysis that will provide an optimal LOS based on available funding. </a:t>
            </a:r>
          </a:p>
          <a:p>
            <a:pPr defTabSz="919521" eaLnBrk="1" fontAlgn="auto" hangingPunct="1">
              <a:spcBef>
                <a:spcPts val="0"/>
              </a:spcBef>
              <a:spcAft>
                <a:spcPts val="0"/>
              </a:spcAft>
              <a:defRPr/>
            </a:pPr>
            <a:endParaRPr lang="en-US" baseline="0"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28</a:t>
            </a:fld>
            <a:endParaRPr lang="en-US" sz="1200"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a:t>
            </a:r>
            <a:r>
              <a:rPr lang="en-US" baseline="0" dirty="0" smtClean="0"/>
              <a:t> graphical approach to planning is to show the roads where work is planned to allow others to avoid conflicting operations. We have all cringed at the pipe replacement that immediately follows the asphalt overlay. These maps help prevent those types of conflicts.</a:t>
            </a:r>
            <a:endParaRPr lang="en-US"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29</a:t>
            </a:fld>
            <a:endParaRPr lang="en-US" sz="1200"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58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2058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rgbClr val="FFFFFF"/>
                </a:solidFill>
                <a:latin typeface="Lucida Grande" charset="0"/>
                <a:ea typeface="ヒラギノ角ゴ ProN W3" charset="0"/>
                <a:cs typeface="ヒラギノ角ゴ ProN W3" charset="0"/>
                <a:sym typeface="Lucida Grande" charset="0"/>
              </a:defRPr>
            </a:lvl1pPr>
            <a:lvl2pPr marL="758552" indent="-291751" eaLnBrk="0" hangingPunct="0">
              <a:defRPr sz="2500">
                <a:solidFill>
                  <a:srgbClr val="FFFFFF"/>
                </a:solidFill>
                <a:latin typeface="Lucida Grande" charset="0"/>
                <a:ea typeface="ヒラギノ角ゴ ProN W3" charset="0"/>
                <a:cs typeface="ヒラギノ角ゴ ProN W3" charset="0"/>
                <a:sym typeface="Lucida Grande" charset="0"/>
              </a:defRPr>
            </a:lvl2pPr>
            <a:lvl3pPr marL="1167003" indent="-233401" eaLnBrk="0" hangingPunct="0">
              <a:defRPr sz="2500">
                <a:solidFill>
                  <a:srgbClr val="FFFFFF"/>
                </a:solidFill>
                <a:latin typeface="Lucida Grande" charset="0"/>
                <a:ea typeface="ヒラギノ角ゴ ProN W3" charset="0"/>
                <a:cs typeface="ヒラギノ角ゴ ProN W3" charset="0"/>
                <a:sym typeface="Lucida Grande" charset="0"/>
              </a:defRPr>
            </a:lvl3pPr>
            <a:lvl4pPr marL="1633804" indent="-233401" eaLnBrk="0" hangingPunct="0">
              <a:defRPr sz="2500">
                <a:solidFill>
                  <a:srgbClr val="FFFFFF"/>
                </a:solidFill>
                <a:latin typeface="Lucida Grande" charset="0"/>
                <a:ea typeface="ヒラギノ角ゴ ProN W3" charset="0"/>
                <a:cs typeface="ヒラギノ角ゴ ProN W3" charset="0"/>
                <a:sym typeface="Lucida Grande" charset="0"/>
              </a:defRPr>
            </a:lvl4pPr>
            <a:lvl5pPr marL="2100605" indent="-233401" eaLnBrk="0" hangingPunct="0">
              <a:defRPr sz="2500">
                <a:solidFill>
                  <a:srgbClr val="FFFFFF"/>
                </a:solidFill>
                <a:latin typeface="Lucida Grande" charset="0"/>
                <a:ea typeface="ヒラギノ角ゴ ProN W3" charset="0"/>
                <a:cs typeface="ヒラギノ角ゴ ProN W3" charset="0"/>
                <a:sym typeface="Lucida Grande" charset="0"/>
              </a:defRPr>
            </a:lvl5pPr>
            <a:lvl6pPr marL="2567407"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6pPr>
            <a:lvl7pPr marL="3034208"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7pPr>
            <a:lvl8pPr marL="3501009"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8pPr>
            <a:lvl9pPr marL="3967810"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9pPr>
          </a:lstStyle>
          <a:p>
            <a:pPr eaLnBrk="1" hangingPunct="1"/>
            <a:fld id="{704D820A-C8D9-A74C-A534-77AB8C92C38F}"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410" indent="-172410">
              <a:buFont typeface="Arial" pitchFamily="34" charset="0"/>
              <a:buChar char="•"/>
            </a:pPr>
            <a:r>
              <a:rPr lang="en-US" dirty="0" smtClean="0"/>
              <a:t>There are 2 schools of thought on planning:</a:t>
            </a:r>
          </a:p>
          <a:p>
            <a:pPr marL="632170" lvl="1" indent="-172410">
              <a:buFont typeface="Arial" pitchFamily="34" charset="0"/>
              <a:buChar char="•"/>
            </a:pPr>
            <a:r>
              <a:rPr lang="en-US" dirty="0" smtClean="0"/>
              <a:t>Outcome based</a:t>
            </a:r>
          </a:p>
          <a:p>
            <a:pPr marL="632170" lvl="1" indent="-172410">
              <a:buFont typeface="Arial" pitchFamily="34" charset="0"/>
              <a:buChar char="•"/>
            </a:pPr>
            <a:r>
              <a:rPr lang="en-US" dirty="0" smtClean="0"/>
              <a:t>Life cycle based</a:t>
            </a:r>
          </a:p>
          <a:p>
            <a:pPr marL="172410" indent="-172410">
              <a:buFont typeface="Arial" pitchFamily="34" charset="0"/>
              <a:buChar char="•"/>
            </a:pPr>
            <a:r>
              <a:rPr lang="en-US" dirty="0" smtClean="0"/>
              <a:t>Both have merits</a:t>
            </a:r>
          </a:p>
          <a:p>
            <a:pPr marL="172410" indent="-172410">
              <a:buFont typeface="Arial" pitchFamily="34" charset="0"/>
              <a:buChar char="•"/>
            </a:pPr>
            <a:r>
              <a:rPr lang="en-US" dirty="0" smtClean="0"/>
              <a:t>In</a:t>
            </a:r>
            <a:r>
              <a:rPr lang="en-US" baseline="0" dirty="0" smtClean="0"/>
              <a:t> NC we use both. One division uses outcome based while this division uses a sectional based planning intended to replicate lifecycle based planning</a:t>
            </a:r>
          </a:p>
          <a:p>
            <a:pPr marL="172410" indent="-172410">
              <a:buFont typeface="Arial" pitchFamily="34" charset="0"/>
              <a:buChar char="•"/>
            </a:pPr>
            <a:r>
              <a:rPr lang="en-US" baseline="0" dirty="0" smtClean="0"/>
              <a:t>It does focus all work activities and improves coordination</a:t>
            </a:r>
          </a:p>
          <a:p>
            <a:pPr marL="632170" lvl="1" indent="-172410">
              <a:buFont typeface="Arial" pitchFamily="34" charset="0"/>
              <a:buChar char="•"/>
            </a:pPr>
            <a:r>
              <a:rPr lang="en-US" baseline="0" dirty="0" smtClean="0"/>
              <a:t>While ditch operations are in section 1this year</a:t>
            </a:r>
          </a:p>
          <a:p>
            <a:pPr marL="632170" lvl="1" indent="-172410">
              <a:buFont typeface="Arial" pitchFamily="34" charset="0"/>
              <a:buChar char="•"/>
            </a:pPr>
            <a:r>
              <a:rPr lang="en-US" baseline="0" dirty="0" smtClean="0"/>
              <a:t>Spraying operations may be in section 2 and so on</a:t>
            </a:r>
          </a:p>
          <a:p>
            <a:pPr marL="172410" indent="-172410">
              <a:buFont typeface="Arial" pitchFamily="34" charset="0"/>
              <a:buChar char="•"/>
            </a:pPr>
            <a:endParaRPr lang="en-US" baseline="0" dirty="0" smtClean="0"/>
          </a:p>
          <a:p>
            <a:pPr marL="172410" indent="-172410">
              <a:buFont typeface="Arial" pitchFamily="34" charset="0"/>
              <a:buChar char="•"/>
            </a:pPr>
            <a:endParaRPr lang="en-US" baseline="0"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30</a:t>
            </a:fld>
            <a:endParaRPr lang="en-US" sz="1200"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410" indent="-172410">
              <a:buFont typeface="Arial" pitchFamily="34" charset="0"/>
              <a:buChar char="•"/>
            </a:pPr>
            <a:r>
              <a:rPr lang="en-US" dirty="0" smtClean="0"/>
              <a:t>So now we have studied our conditions, planned our work now it</a:t>
            </a:r>
            <a:r>
              <a:rPr lang="en-US" baseline="0" dirty="0" smtClean="0"/>
              <a:t> is time to work.</a:t>
            </a:r>
          </a:p>
          <a:p>
            <a:pPr marL="172410" indent="-172410">
              <a:buFont typeface="Arial" pitchFamily="34" charset="0"/>
              <a:buChar char="•"/>
            </a:pPr>
            <a:r>
              <a:rPr lang="en-US" baseline="0" dirty="0" smtClean="0"/>
              <a:t>Work accomplished is entered into our maintenance management system and the m</a:t>
            </a:r>
            <a:r>
              <a:rPr lang="en-US" dirty="0" smtClean="0"/>
              <a:t>anagement</a:t>
            </a:r>
            <a:r>
              <a:rPr lang="en-US" baseline="0" dirty="0" smtClean="0"/>
              <a:t> system provides numerous reports to help track and manage maintenance plans</a:t>
            </a:r>
          </a:p>
          <a:p>
            <a:pPr marL="172410" indent="-172410">
              <a:buFont typeface="Arial" pitchFamily="34" charset="0"/>
              <a:buChar char="•"/>
            </a:pPr>
            <a:r>
              <a:rPr lang="en-US" baseline="0" dirty="0" smtClean="0"/>
              <a:t>This report compares Plans to Actuals </a:t>
            </a:r>
          </a:p>
          <a:p>
            <a:pPr marL="172410" indent="-172410">
              <a:buFont typeface="Arial" pitchFamily="34" charset="0"/>
              <a:buChar char="•"/>
            </a:pPr>
            <a:endParaRPr lang="en-US" baseline="0" dirty="0" smtClean="0"/>
          </a:p>
          <a:p>
            <a:pPr marL="172410" indent="-172410">
              <a:buFont typeface="Arial" pitchFamily="34" charset="0"/>
              <a:buChar char="•"/>
            </a:pPr>
            <a:r>
              <a:rPr lang="en-US" baseline="0" dirty="0" smtClean="0"/>
              <a:t>We also have the ability to map this data so you can see where you have worked</a:t>
            </a:r>
            <a:endParaRPr lang="en-US"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31</a:t>
            </a:fld>
            <a:endParaRPr lang="en-US" sz="1200"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410" indent="-172410">
              <a:buFont typeface="Arial" pitchFamily="34" charset="0"/>
              <a:buChar char="•"/>
            </a:pPr>
            <a:r>
              <a:rPr lang="en-US" dirty="0" smtClean="0"/>
              <a:t>The MMS plan</a:t>
            </a:r>
            <a:r>
              <a:rPr lang="en-US" baseline="0" dirty="0" smtClean="0"/>
              <a:t> that we just discussed feeds an internal dashboard where division personnel as well as upper management can see their work accomplished as compared to the plan.</a:t>
            </a:r>
            <a:endParaRPr lang="en-US" dirty="0" smtClean="0"/>
          </a:p>
          <a:p>
            <a:pPr marL="172410" indent="-172410">
              <a:buFont typeface="Arial" pitchFamily="34" charset="0"/>
              <a:buChar char="•"/>
            </a:pPr>
            <a:endParaRPr lang="en-US" dirty="0" smtClean="0"/>
          </a:p>
          <a:p>
            <a:pPr marL="172410" indent="-172410">
              <a:buFont typeface="Arial" pitchFamily="34" charset="0"/>
              <a:buChar char="•"/>
            </a:pPr>
            <a:r>
              <a:rPr lang="en-US" dirty="0" smtClean="0"/>
              <a:t>Individual</a:t>
            </a:r>
            <a:r>
              <a:rPr lang="en-US" baseline="0" dirty="0" smtClean="0"/>
              <a:t> plans are compared against Department goals quarterly</a:t>
            </a:r>
            <a:endParaRPr lang="en-US"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32</a:t>
            </a:fld>
            <a:endParaRPr lang="en-US" sz="1200"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410" indent="-172410">
              <a:buFont typeface="Arial" pitchFamily="34" charset="0"/>
              <a:buChar char="•"/>
            </a:pPr>
            <a:r>
              <a:rPr lang="en-US" baseline="0" dirty="0" smtClean="0"/>
              <a:t>The last two slides were methods of reporting outputs. These outputs translate into outcomes</a:t>
            </a:r>
          </a:p>
          <a:p>
            <a:pPr marL="172410" indent="-172410">
              <a:buFont typeface="Arial" pitchFamily="34" charset="0"/>
              <a:buChar char="•"/>
            </a:pPr>
            <a:r>
              <a:rPr lang="en-US" baseline="0" dirty="0" smtClean="0"/>
              <a:t>The outcomes from the Division work plans directly contribute to the overall organizational score. </a:t>
            </a:r>
          </a:p>
          <a:p>
            <a:pPr marL="172410" indent="-172410">
              <a:buFont typeface="Arial" pitchFamily="34" charset="0"/>
              <a:buChar char="•"/>
            </a:pPr>
            <a:r>
              <a:rPr lang="en-US" baseline="0" dirty="0" smtClean="0"/>
              <a:t>These scores are displayed on the external dashboards</a:t>
            </a:r>
          </a:p>
          <a:p>
            <a:pPr marL="172410" indent="-172410">
              <a:buFont typeface="Arial" pitchFamily="34" charset="0"/>
              <a:buChar char="•"/>
            </a:pPr>
            <a:r>
              <a:rPr lang="en-US" baseline="0" dirty="0" smtClean="0"/>
              <a:t>The public can see the data for statewide or their county</a:t>
            </a:r>
          </a:p>
          <a:p>
            <a:pPr marL="172410" indent="-172410">
              <a:buFont typeface="Arial" pitchFamily="34" charset="0"/>
              <a:buChar char="•"/>
            </a:pPr>
            <a:r>
              <a:rPr lang="en-US" baseline="0" dirty="0" smtClean="0"/>
              <a:t>They can see historical trends, etc</a:t>
            </a:r>
          </a:p>
          <a:p>
            <a:pPr marL="172410" indent="-172410">
              <a:buFont typeface="Arial" pitchFamily="34" charset="0"/>
              <a:buChar char="•"/>
            </a:pPr>
            <a:r>
              <a:rPr lang="en-US" baseline="0" dirty="0" smtClean="0"/>
              <a:t>They can not drill this data down to their individual road</a:t>
            </a:r>
          </a:p>
          <a:p>
            <a:pPr marL="172410" indent="-172410">
              <a:buFont typeface="Arial" pitchFamily="34" charset="0"/>
              <a:buChar char="•"/>
            </a:pPr>
            <a:endParaRPr lang="en-US" baseline="0" dirty="0" smtClean="0"/>
          </a:p>
          <a:p>
            <a:pPr marL="172410" indent="-172410">
              <a:buFont typeface="Arial" pitchFamily="34" charset="0"/>
              <a:buChar char="•"/>
            </a:pPr>
            <a:endParaRPr lang="en-US" baseline="0" dirty="0" smtClean="0"/>
          </a:p>
          <a:p>
            <a:endParaRPr lang="en-US" baseline="0"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33</a:t>
            </a:fld>
            <a:endParaRPr lang="en-US" sz="1200"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410" indent="-172410">
              <a:buFont typeface="Arial" pitchFamily="34" charset="0"/>
              <a:buChar char="•"/>
            </a:pPr>
            <a:r>
              <a:rPr lang="en-US" dirty="0" smtClean="0"/>
              <a:t>And bringing</a:t>
            </a:r>
            <a:r>
              <a:rPr lang="en-US" baseline="0" dirty="0" smtClean="0"/>
              <a:t> us full circle these outcomes are also reported internally in the form of our scorecards following the next assessment.</a:t>
            </a:r>
            <a:endParaRPr lang="en-US"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34</a:t>
            </a:fld>
            <a:endParaRPr lang="en-US" sz="1200"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410" indent="-172410">
              <a:buFont typeface="Arial" pitchFamily="34" charset="0"/>
              <a:buChar char="•"/>
            </a:pPr>
            <a:r>
              <a:rPr lang="en-US" dirty="0" smtClean="0"/>
              <a:t>The adage of :what gets measured gets managed” applies to</a:t>
            </a:r>
            <a:r>
              <a:rPr lang="en-US" baseline="0" dirty="0" smtClean="0"/>
              <a:t> our infrastructure activities as well. You can see our scores on all systems have trended upward since we started measuring in 1998.</a:t>
            </a:r>
          </a:p>
          <a:p>
            <a:pPr marL="172410" indent="-172410">
              <a:buFont typeface="Arial" pitchFamily="34" charset="0"/>
              <a:buChar char="•"/>
            </a:pPr>
            <a:r>
              <a:rPr lang="en-US" baseline="0" dirty="0" smtClean="0"/>
              <a:t>We are starting to see significant progress toward meeting our targets on these roadside features. At this point we start to consider things like, are my targets to low? Do I need stretch goals? What do my other assets looks like? Do I need to adjust funding levels across assets?</a:t>
            </a: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35</a:t>
            </a:fld>
            <a:endParaRPr lang="en-US" sz="1200"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410" indent="-172410">
              <a:buFont typeface="Arial" pitchFamily="34" charset="0"/>
              <a:buChar char="•"/>
            </a:pPr>
            <a:r>
              <a:rPr lang="en-US" dirty="0" smtClean="0"/>
              <a:t>As</a:t>
            </a:r>
            <a:r>
              <a:rPr lang="en-US" baseline="0" dirty="0" smtClean="0"/>
              <a:t> you can see our bridge health is certainly not as good as our roadside features. With a target of 75%, you will see our scores are below that.</a:t>
            </a:r>
          </a:p>
          <a:p>
            <a:pPr marL="172410" indent="-172410">
              <a:buFont typeface="Arial" pitchFamily="34" charset="0"/>
              <a:buChar char="•"/>
            </a:pPr>
            <a:r>
              <a:rPr lang="en-US" baseline="0" dirty="0" smtClean="0"/>
              <a:t>Again I can break out the data by system, by county, etc.</a:t>
            </a:r>
          </a:p>
          <a:p>
            <a:pPr marL="172410" indent="-172410">
              <a:buFont typeface="Arial" pitchFamily="34" charset="0"/>
              <a:buChar char="•"/>
            </a:pPr>
            <a:r>
              <a:rPr lang="en-US" baseline="0" dirty="0" smtClean="0"/>
              <a:t>The projected bump at the end indicates the impact of a new funding initiative our legislature made to try and improve bridge conditions.</a:t>
            </a:r>
          </a:p>
          <a:p>
            <a:pPr marL="172410" indent="-172410">
              <a:buFont typeface="Arial" pitchFamily="34" charset="0"/>
              <a:buChar char="•"/>
            </a:pPr>
            <a:r>
              <a:rPr lang="en-US" baseline="0" dirty="0" smtClean="0"/>
              <a:t>Talk about change in system preservation funding.</a:t>
            </a:r>
          </a:p>
          <a:p>
            <a:pPr marL="172410" indent="-172410">
              <a:buFont typeface="Arial" pitchFamily="34" charset="0"/>
              <a:buChar char="•"/>
            </a:pPr>
            <a:endParaRPr lang="en-US"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36</a:t>
            </a:fld>
            <a:endParaRPr lang="en-US" sz="1200"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2410" indent="-172410">
              <a:buFont typeface="Arial" pitchFamily="34" charset="0"/>
              <a:buChar char="•"/>
            </a:pPr>
            <a:r>
              <a:rPr lang="en-US" dirty="0" smtClean="0"/>
              <a:t>And</a:t>
            </a:r>
            <a:r>
              <a:rPr lang="en-US" baseline="0" dirty="0" smtClean="0"/>
              <a:t> this is the overall pavement condition trend. You can see we are below target here as well. </a:t>
            </a:r>
          </a:p>
          <a:p>
            <a:pPr marL="172410" indent="-172410">
              <a:buFont typeface="Arial" pitchFamily="34" charset="0"/>
              <a:buChar char="•"/>
            </a:pPr>
            <a:r>
              <a:rPr lang="en-US" baseline="0" dirty="0" smtClean="0"/>
              <a:t>We have a percent good target of 80% and currently out percent good is at 70%</a:t>
            </a:r>
          </a:p>
          <a:p>
            <a:pPr marL="172410" indent="-172410">
              <a:buFont typeface="Arial" pitchFamily="34" charset="0"/>
              <a:buChar char="•"/>
            </a:pPr>
            <a:r>
              <a:rPr lang="en-US" baseline="0" dirty="0" smtClean="0"/>
              <a:t>We have been able to use our management systems to show the legislature that by funneling all the preservation money to bridges we expect our pavement conditions to drop.</a:t>
            </a:r>
            <a:endParaRPr lang="en-US"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37</a:t>
            </a:fld>
            <a:endParaRPr lang="en-US" sz="1200"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What’s ahead for NCDOT?</a:t>
            </a:r>
          </a:p>
          <a:p>
            <a:r>
              <a:rPr lang="en-US" dirty="0" smtClean="0"/>
              <a:t>We are attacking our maintenance needs on two fronts.</a:t>
            </a:r>
          </a:p>
          <a:p>
            <a:endParaRPr lang="en-US" dirty="0" smtClean="0"/>
          </a:p>
          <a:p>
            <a:r>
              <a:rPr lang="en-US" dirty="0" smtClean="0"/>
              <a:t>STRATEGIC</a:t>
            </a:r>
            <a:r>
              <a:rPr lang="en-US" baseline="0" dirty="0" smtClean="0"/>
              <a:t> MOBILITY FUND</a:t>
            </a:r>
          </a:p>
          <a:p>
            <a:pPr marL="172410" indent="-172410">
              <a:buFont typeface="Arial"/>
              <a:buChar char="•"/>
            </a:pPr>
            <a:r>
              <a:rPr lang="en-US" dirty="0" smtClean="0"/>
              <a:t>I told you we have a trust fund which</a:t>
            </a:r>
            <a:r>
              <a:rPr lang="en-US" baseline="0" dirty="0" smtClean="0"/>
              <a:t> was designed to pave unpaved roads. We are to a point in our state where in most cases it really </a:t>
            </a:r>
            <a:r>
              <a:rPr lang="en-US" baseline="0" dirty="0" err="1" smtClean="0"/>
              <a:t>doesn</a:t>
            </a:r>
            <a:r>
              <a:rPr lang="fr-FR" baseline="0" dirty="0" smtClean="0"/>
              <a:t>’</a:t>
            </a:r>
            <a:r>
              <a:rPr lang="en-US" baseline="0" dirty="0" smtClean="0"/>
              <a:t>t make financial sense to pave the ones that are left. </a:t>
            </a:r>
          </a:p>
          <a:p>
            <a:pPr marL="172410" indent="-172410">
              <a:buFont typeface="Arial"/>
              <a:buChar char="•"/>
            </a:pPr>
            <a:r>
              <a:rPr lang="en-US" baseline="0" dirty="0" smtClean="0"/>
              <a:t>The Strategic mobility formula passed just last week, changes the funding formula for those trust fund dollars. </a:t>
            </a:r>
          </a:p>
          <a:p>
            <a:pPr marL="172410" indent="-172410">
              <a:buFont typeface="Arial"/>
              <a:buChar char="•"/>
            </a:pPr>
            <a:r>
              <a:rPr lang="en-US" baseline="0" dirty="0" smtClean="0"/>
              <a:t>It is designed to accelerate capitol projects and encourage economic growth</a:t>
            </a:r>
          </a:p>
          <a:p>
            <a:pPr marL="172410" indent="-172410">
              <a:buFont typeface="Arial"/>
              <a:buChar char="•"/>
            </a:pPr>
            <a:r>
              <a:rPr lang="en-US" baseline="0" dirty="0" smtClean="0"/>
              <a:t>It is a data driven process using a formula that accounts for condition, ADT, population, etc.</a:t>
            </a:r>
          </a:p>
          <a:p>
            <a:endParaRPr lang="en-US" baseline="0" dirty="0" smtClean="0"/>
          </a:p>
          <a:p>
            <a:r>
              <a:rPr lang="en-US" baseline="0" dirty="0" smtClean="0"/>
              <a:t>SYSTEM PRESERVATION FUNDS</a:t>
            </a:r>
          </a:p>
          <a:p>
            <a:pPr marL="172410" indent="-172410">
              <a:buFont typeface="Arial"/>
              <a:buChar char="•"/>
            </a:pPr>
            <a:r>
              <a:rPr lang="en-US" baseline="0" dirty="0" smtClean="0"/>
              <a:t>And lastly, we continue to work with our legislature to develop a balanced approach to the use of our system preservation funds. </a:t>
            </a:r>
          </a:p>
          <a:p>
            <a:pPr marL="172410" indent="-172410">
              <a:buFont typeface="Arial"/>
              <a:buChar char="•"/>
            </a:pPr>
            <a:r>
              <a:rPr lang="en-US" baseline="0" dirty="0" smtClean="0"/>
              <a:t>Improving our bridge conditions is certainly a worthy endeavor, but at what cost? </a:t>
            </a:r>
          </a:p>
          <a:p>
            <a:pPr marL="172410" indent="-172410">
              <a:buFont typeface="Arial"/>
              <a:buChar char="•"/>
            </a:pPr>
            <a:r>
              <a:rPr lang="en-US" baseline="0" dirty="0" smtClean="0"/>
              <a:t>We have worked for the ability to use a more data driven approach on the divisions of these funds as well.</a:t>
            </a:r>
            <a:endParaRPr lang="en-US" dirty="0" smtClean="0"/>
          </a:p>
          <a:p>
            <a:endParaRPr lang="en-US"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38</a:t>
            </a:fld>
            <a:endParaRPr lang="en-US" sz="1200"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And as you</a:t>
            </a:r>
            <a:r>
              <a:rPr lang="en-US" baseline="0" dirty="0" smtClean="0"/>
              <a:t> ponder what questions you have for me I will tell you that the ladies went on an asset management tour the other night and we found the Ice House Restaurant to have a great Level of Service and value for the money invested.</a:t>
            </a:r>
            <a:endParaRPr lang="en-US" dirty="0" smtClean="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47111" indent="-287350" eaLnBrk="0" hangingPunct="0">
              <a:defRPr sz="2400">
                <a:solidFill>
                  <a:schemeClr val="tx1"/>
                </a:solidFill>
                <a:latin typeface="Calibri" pitchFamily="34" charset="0"/>
                <a:ea typeface="MS PGothic" pitchFamily="34" charset="-128"/>
              </a:defRPr>
            </a:lvl2pPr>
            <a:lvl3pPr marL="1149401" indent="-229880" eaLnBrk="0" hangingPunct="0">
              <a:defRPr sz="2400">
                <a:solidFill>
                  <a:schemeClr val="tx1"/>
                </a:solidFill>
                <a:latin typeface="Calibri" pitchFamily="34" charset="0"/>
                <a:ea typeface="MS PGothic" pitchFamily="34" charset="-128"/>
              </a:defRPr>
            </a:lvl3pPr>
            <a:lvl4pPr marL="1609161" indent="-229880" eaLnBrk="0" hangingPunct="0">
              <a:defRPr sz="2400">
                <a:solidFill>
                  <a:schemeClr val="tx1"/>
                </a:solidFill>
                <a:latin typeface="Calibri" pitchFamily="34" charset="0"/>
                <a:ea typeface="MS PGothic" pitchFamily="34" charset="-128"/>
              </a:defRPr>
            </a:lvl4pPr>
            <a:lvl5pPr marL="2068921" indent="-229880" eaLnBrk="0" hangingPunct="0">
              <a:defRPr sz="2400">
                <a:solidFill>
                  <a:schemeClr val="tx1"/>
                </a:solidFill>
                <a:latin typeface="Calibri" pitchFamily="34" charset="0"/>
                <a:ea typeface="MS PGothic" pitchFamily="34" charset="-128"/>
              </a:defRPr>
            </a:lvl5pPr>
            <a:lvl6pPr marL="2528682" indent="-229880" eaLnBrk="0" fontAlgn="base" hangingPunct="0">
              <a:spcBef>
                <a:spcPct val="0"/>
              </a:spcBef>
              <a:spcAft>
                <a:spcPct val="0"/>
              </a:spcAft>
              <a:defRPr sz="2400">
                <a:solidFill>
                  <a:schemeClr val="tx1"/>
                </a:solidFill>
                <a:latin typeface="Calibri" pitchFamily="34" charset="0"/>
                <a:ea typeface="MS PGothic" pitchFamily="34" charset="-128"/>
              </a:defRPr>
            </a:lvl6pPr>
            <a:lvl7pPr marL="2988442" indent="-229880" eaLnBrk="0" fontAlgn="base" hangingPunct="0">
              <a:spcBef>
                <a:spcPct val="0"/>
              </a:spcBef>
              <a:spcAft>
                <a:spcPct val="0"/>
              </a:spcAft>
              <a:defRPr sz="2400">
                <a:solidFill>
                  <a:schemeClr val="tx1"/>
                </a:solidFill>
                <a:latin typeface="Calibri" pitchFamily="34" charset="0"/>
                <a:ea typeface="MS PGothic" pitchFamily="34" charset="-128"/>
              </a:defRPr>
            </a:lvl7pPr>
            <a:lvl8pPr marL="3448202" indent="-229880" eaLnBrk="0" fontAlgn="base" hangingPunct="0">
              <a:spcBef>
                <a:spcPct val="0"/>
              </a:spcBef>
              <a:spcAft>
                <a:spcPct val="0"/>
              </a:spcAft>
              <a:defRPr sz="2400">
                <a:solidFill>
                  <a:schemeClr val="tx1"/>
                </a:solidFill>
                <a:latin typeface="Calibri" pitchFamily="34" charset="0"/>
                <a:ea typeface="MS PGothic" pitchFamily="34" charset="-128"/>
              </a:defRPr>
            </a:lvl8pPr>
            <a:lvl9pPr marL="3907963" indent="-22988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860CE845-FEDC-4A27-A8D5-E02930489D00}" type="slidenum">
              <a:rPr lang="en-US" sz="1200">
                <a:solidFill>
                  <a:prstClr val="black"/>
                </a:solidFill>
              </a:rPr>
              <a:pPr eaLnBrk="1" hangingPunct="1"/>
              <a:t>39</a:t>
            </a:fld>
            <a:endParaRPr lang="en-US" sz="1200"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7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Steve</a:t>
            </a:r>
          </a:p>
        </p:txBody>
      </p:sp>
      <p:sp>
        <p:nvSpPr>
          <p:cNvPr id="207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rgbClr val="FFFFFF"/>
                </a:solidFill>
                <a:latin typeface="Lucida Grande" charset="0"/>
                <a:ea typeface="ヒラギノ角ゴ ProN W3" charset="0"/>
                <a:cs typeface="ヒラギノ角ゴ ProN W3" charset="0"/>
                <a:sym typeface="Lucida Grande" charset="0"/>
              </a:defRPr>
            </a:lvl1pPr>
            <a:lvl2pPr marL="758552" indent="-291751" eaLnBrk="0" hangingPunct="0">
              <a:defRPr sz="2500">
                <a:solidFill>
                  <a:srgbClr val="FFFFFF"/>
                </a:solidFill>
                <a:latin typeface="Lucida Grande" charset="0"/>
                <a:ea typeface="ヒラギノ角ゴ ProN W3" charset="0"/>
                <a:cs typeface="ヒラギノ角ゴ ProN W3" charset="0"/>
                <a:sym typeface="Lucida Grande" charset="0"/>
              </a:defRPr>
            </a:lvl2pPr>
            <a:lvl3pPr marL="1167003" indent="-233401" eaLnBrk="0" hangingPunct="0">
              <a:defRPr sz="2500">
                <a:solidFill>
                  <a:srgbClr val="FFFFFF"/>
                </a:solidFill>
                <a:latin typeface="Lucida Grande" charset="0"/>
                <a:ea typeface="ヒラギノ角ゴ ProN W3" charset="0"/>
                <a:cs typeface="ヒラギノ角ゴ ProN W3" charset="0"/>
                <a:sym typeface="Lucida Grande" charset="0"/>
              </a:defRPr>
            </a:lvl3pPr>
            <a:lvl4pPr marL="1633804" indent="-233401" eaLnBrk="0" hangingPunct="0">
              <a:defRPr sz="2500">
                <a:solidFill>
                  <a:srgbClr val="FFFFFF"/>
                </a:solidFill>
                <a:latin typeface="Lucida Grande" charset="0"/>
                <a:ea typeface="ヒラギノ角ゴ ProN W3" charset="0"/>
                <a:cs typeface="ヒラギノ角ゴ ProN W3" charset="0"/>
                <a:sym typeface="Lucida Grande" charset="0"/>
              </a:defRPr>
            </a:lvl4pPr>
            <a:lvl5pPr marL="2100605" indent="-233401" eaLnBrk="0" hangingPunct="0">
              <a:defRPr sz="2500">
                <a:solidFill>
                  <a:srgbClr val="FFFFFF"/>
                </a:solidFill>
                <a:latin typeface="Lucida Grande" charset="0"/>
                <a:ea typeface="ヒラギノ角ゴ ProN W3" charset="0"/>
                <a:cs typeface="ヒラギノ角ゴ ProN W3" charset="0"/>
                <a:sym typeface="Lucida Grande" charset="0"/>
              </a:defRPr>
            </a:lvl5pPr>
            <a:lvl6pPr marL="2567407"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6pPr>
            <a:lvl7pPr marL="3034208"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7pPr>
            <a:lvl8pPr marL="3501009"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8pPr>
            <a:lvl9pPr marL="3967810"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9pPr>
          </a:lstStyle>
          <a:p>
            <a:pPr eaLnBrk="1" hangingPunct="1"/>
            <a:fld id="{FCB26DAD-469E-F34D-8517-F7408A27CC07}" type="slidenum">
              <a:rPr lang="en-US" sz="1200"/>
              <a:pPr eaLnBrk="1" hangingPunct="1"/>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subtitle of the presentation</a:t>
            </a:r>
            <a:r>
              <a:rPr lang="en-US" baseline="0" dirty="0" smtClean="0"/>
              <a:t> tries to get at the point that for asset management to work, the idea of properly managing our assets becomes a way of doing business.  Maintenance, Traffic, Pavement, Geology, all have to be involved.</a:t>
            </a:r>
            <a:endParaRPr lang="en-US" dirty="0"/>
          </a:p>
        </p:txBody>
      </p:sp>
      <p:sp>
        <p:nvSpPr>
          <p:cNvPr id="4" name="Slide Number Placeholder 3"/>
          <p:cNvSpPr>
            <a:spLocks noGrp="1"/>
          </p:cNvSpPr>
          <p:nvPr>
            <p:ph type="sldNum" sz="quarter" idx="10"/>
          </p:nvPr>
        </p:nvSpPr>
        <p:spPr/>
        <p:txBody>
          <a:bodyPr/>
          <a:lstStyle/>
          <a:p>
            <a:fld id="{EBF9B906-8A19-4738-9CB9-FA3AACED74E8}" type="slidenum">
              <a:rPr lang="en-US" smtClean="0">
                <a:solidFill>
                  <a:prstClr val="black"/>
                </a:solidFill>
                <a:latin typeface="Calibri"/>
              </a:rPr>
              <a:pPr/>
              <a:t>41</a:t>
            </a:fld>
            <a:endParaRPr lang="en-US">
              <a:solidFill>
                <a:prstClr val="black"/>
              </a:solidFill>
              <a:latin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contents are what is required in the TAMP by MAP-21.  One of Maintenance’s biggest contribution is the life cycle cost of the work to keep the roads in the condition they are in.</a:t>
            </a:r>
            <a:endParaRPr lang="en-US" dirty="0"/>
          </a:p>
        </p:txBody>
      </p:sp>
      <p:sp>
        <p:nvSpPr>
          <p:cNvPr id="4" name="Slide Number Placeholder 3"/>
          <p:cNvSpPr>
            <a:spLocks noGrp="1"/>
          </p:cNvSpPr>
          <p:nvPr>
            <p:ph type="sldNum" sz="quarter" idx="10"/>
          </p:nvPr>
        </p:nvSpPr>
        <p:spPr/>
        <p:txBody>
          <a:bodyPr/>
          <a:lstStyle/>
          <a:p>
            <a:fld id="{DCBE5855-32EA-4516-9832-06492ACF6878}" type="slidenum">
              <a:rPr lang="en-US" smtClean="0">
                <a:solidFill>
                  <a:prstClr val="black"/>
                </a:solidFill>
                <a:latin typeface="Calibri"/>
              </a:rPr>
              <a:pPr/>
              <a:t>42</a:t>
            </a:fld>
            <a:endParaRPr lang="en-US" dirty="0">
              <a:solidFill>
                <a:prstClr val="black"/>
              </a:solidFill>
              <a:latin typeface="Calibri"/>
            </a:endParaRPr>
          </a:p>
        </p:txBody>
      </p:sp>
    </p:spTree>
    <p:extLst>
      <p:ext uri="{BB962C8B-B14F-4D97-AF65-F5344CB8AC3E}">
        <p14:creationId xmlns:p14="http://schemas.microsoft.com/office/powerpoint/2010/main" val="3024049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Wyoming uses this nested circle</a:t>
            </a:r>
            <a:r>
              <a:rPr lang="en-US" baseline="0" dirty="0" smtClean="0"/>
              <a:t> diagram to show that all management decisions we make are cyclic.  How do our decisions effect the corridor?  Does our budget support our performance goals, or do we have to adjust our goals?  Are the right projects being selected to support our goals and being checked with the asset management silos of excellence?  It isn’t linear.</a:t>
            </a:r>
            <a:endParaRPr lang="en-US" dirty="0"/>
          </a:p>
        </p:txBody>
      </p:sp>
      <p:sp>
        <p:nvSpPr>
          <p:cNvPr id="4" name="Slide Number Placeholder 3"/>
          <p:cNvSpPr>
            <a:spLocks noGrp="1"/>
          </p:cNvSpPr>
          <p:nvPr>
            <p:ph type="sldNum" sz="quarter" idx="10"/>
          </p:nvPr>
        </p:nvSpPr>
        <p:spPr/>
        <p:txBody>
          <a:bodyPr/>
          <a:lstStyle/>
          <a:p>
            <a:fld id="{EBF9B906-8A19-4738-9CB9-FA3AACED74E8}" type="slidenum">
              <a:rPr lang="en-US" smtClean="0">
                <a:solidFill>
                  <a:prstClr val="black"/>
                </a:solidFill>
                <a:latin typeface="Calibri"/>
              </a:rPr>
              <a:pPr/>
              <a:t>43</a:t>
            </a:fld>
            <a:endParaRPr lang="en-US">
              <a:solidFill>
                <a:prstClr val="black"/>
              </a:solidFill>
              <a:latin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Wyoming uses</a:t>
            </a:r>
            <a:r>
              <a:rPr lang="en-US" baseline="0" dirty="0" smtClean="0"/>
              <a:t> a corridor system to see if the road between network nodes is performing correctly.  For example, from Rock Springs to Jackson in Wyoming how does the pavement and bridge perform.</a:t>
            </a:r>
            <a:endParaRPr lang="en-US" dirty="0"/>
          </a:p>
        </p:txBody>
      </p:sp>
      <p:sp>
        <p:nvSpPr>
          <p:cNvPr id="4" name="Slide Number Placeholder 3"/>
          <p:cNvSpPr>
            <a:spLocks noGrp="1"/>
          </p:cNvSpPr>
          <p:nvPr>
            <p:ph type="sldNum" sz="quarter" idx="10"/>
          </p:nvPr>
        </p:nvSpPr>
        <p:spPr/>
        <p:txBody>
          <a:bodyPr/>
          <a:lstStyle/>
          <a:p>
            <a:fld id="{EBF9B906-8A19-4738-9CB9-FA3AACED74E8}" type="slidenum">
              <a:rPr lang="en-US" smtClean="0">
                <a:solidFill>
                  <a:prstClr val="black"/>
                </a:solidFill>
                <a:latin typeface="Calibri"/>
              </a:rPr>
              <a:pPr/>
              <a:t>44</a:t>
            </a:fld>
            <a:endParaRPr lang="en-US">
              <a:solidFill>
                <a:prstClr val="black"/>
              </a:solidFill>
              <a:latin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corridor approach helped us four years ago come up with an estimate</a:t>
            </a:r>
            <a:r>
              <a:rPr lang="en-US" baseline="0" dirty="0" smtClean="0"/>
              <a:t> that using the maintenance, bridge, pavement and safety splits that we have, it would take $134.5 million more dollars in bridge and pavements just to hold our own.  </a:t>
            </a:r>
            <a:endParaRPr lang="en-US" dirty="0"/>
          </a:p>
        </p:txBody>
      </p:sp>
      <p:sp>
        <p:nvSpPr>
          <p:cNvPr id="4" name="Slide Number Placeholder 3"/>
          <p:cNvSpPr>
            <a:spLocks noGrp="1"/>
          </p:cNvSpPr>
          <p:nvPr>
            <p:ph type="sldNum" sz="quarter" idx="10"/>
          </p:nvPr>
        </p:nvSpPr>
        <p:spPr/>
        <p:txBody>
          <a:bodyPr/>
          <a:lstStyle/>
          <a:p>
            <a:fld id="{EBF9B906-8A19-4738-9CB9-FA3AACED74E8}" type="slidenum">
              <a:rPr lang="en-US" smtClean="0">
                <a:solidFill>
                  <a:prstClr val="black"/>
                </a:solidFill>
                <a:latin typeface="Calibri"/>
              </a:rPr>
              <a:pPr/>
              <a:t>45</a:t>
            </a:fld>
            <a:endParaRPr lang="en-US">
              <a:solidFill>
                <a:prstClr val="black"/>
              </a:solidFill>
              <a:latin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r>
              <a:rPr lang="en-US" baseline="0" dirty="0" smtClean="0"/>
              <a:t> a TAM standpoint, what our Materials branch came up with is we split the roads into three systems; interstate, non-interstate NHS, and all the rest.  We then estimated budgets available to them from the overall DOT budget, and they used those numbers to optimize the strategy of a mix of heavy, medium, and light treatments, shown here as one through 3 S.  From the optimal scenario of mixes they produced the recommended projects.  These recommended projects were then evaluated in the field and verified or modified based on revised data.  After the proposed projects were selected we went back and double-checked to ensure the projects selected would give us the miles of treatment to provide the desired performance.  We continue to struggle with the thin maintenance treatments in the life cycle, and later we will discuss why this is critical.</a:t>
            </a:r>
            <a:endParaRPr lang="en-US" dirty="0"/>
          </a:p>
        </p:txBody>
      </p:sp>
      <p:sp>
        <p:nvSpPr>
          <p:cNvPr id="4" name="Slide Number Placeholder 3"/>
          <p:cNvSpPr>
            <a:spLocks noGrp="1"/>
          </p:cNvSpPr>
          <p:nvPr>
            <p:ph type="sldNum" sz="quarter" idx="10"/>
          </p:nvPr>
        </p:nvSpPr>
        <p:spPr/>
        <p:txBody>
          <a:bodyPr/>
          <a:lstStyle/>
          <a:p>
            <a:fld id="{EBF9B906-8A19-4738-9CB9-FA3AACED74E8}" type="slidenum">
              <a:rPr lang="en-US" smtClean="0">
                <a:solidFill>
                  <a:prstClr val="black"/>
                </a:solidFill>
                <a:latin typeface="Calibri"/>
              </a:rPr>
              <a:pPr/>
              <a:t>46</a:t>
            </a:fld>
            <a:endParaRPr lang="en-US">
              <a:solidFill>
                <a:prstClr val="black"/>
              </a:solidFill>
              <a:latin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use these</a:t>
            </a:r>
            <a:r>
              <a:rPr lang="en-US" baseline="0" dirty="0" smtClean="0"/>
              <a:t> next two charts to try to show what can go wrong with simple discussions.  The four lines show scenarios of shifting funds and treatment types around.  For example, the top blue line is reducing the historical amount of money by 20% away from the interstates will result in a increase of the overall health of the system to about 56% in good or excellent condition.  Sounds good, right?</a:t>
            </a:r>
            <a:endParaRPr lang="en-US" dirty="0"/>
          </a:p>
        </p:txBody>
      </p:sp>
      <p:sp>
        <p:nvSpPr>
          <p:cNvPr id="4" name="Slide Number Placeholder 3"/>
          <p:cNvSpPr>
            <a:spLocks noGrp="1"/>
          </p:cNvSpPr>
          <p:nvPr>
            <p:ph type="sldNum" sz="quarter" idx="10"/>
          </p:nvPr>
        </p:nvSpPr>
        <p:spPr/>
        <p:txBody>
          <a:bodyPr/>
          <a:lstStyle/>
          <a:p>
            <a:fld id="{EBF9B906-8A19-4738-9CB9-FA3AACED74E8}" type="slidenum">
              <a:rPr lang="en-US" smtClean="0">
                <a:solidFill>
                  <a:prstClr val="black"/>
                </a:solidFill>
                <a:latin typeface="Calibri"/>
              </a:rPr>
              <a:pPr/>
              <a:t>47</a:t>
            </a:fld>
            <a:endParaRPr lang="en-US">
              <a:solidFill>
                <a:prstClr val="black"/>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this chart shows what happens to each of my three systems if I spread 20% of the money away from the interstate and spend it on non-</a:t>
            </a:r>
            <a:r>
              <a:rPr lang="en-US" dirty="0" err="1" smtClean="0"/>
              <a:t>nhs</a:t>
            </a:r>
            <a:r>
              <a:rPr lang="en-US" dirty="0" smtClean="0"/>
              <a:t> or non-interstate.</a:t>
            </a:r>
            <a:r>
              <a:rPr lang="en-US" baseline="0" dirty="0" smtClean="0"/>
              <a:t>  My low volume roads go way up, but the interstate plummets.  You need to be very careful on how you select these performance measures!</a:t>
            </a:r>
            <a:endParaRPr lang="en-US" dirty="0"/>
          </a:p>
        </p:txBody>
      </p:sp>
      <p:sp>
        <p:nvSpPr>
          <p:cNvPr id="4" name="Slide Number Placeholder 3"/>
          <p:cNvSpPr>
            <a:spLocks noGrp="1"/>
          </p:cNvSpPr>
          <p:nvPr>
            <p:ph type="sldNum" sz="quarter" idx="10"/>
          </p:nvPr>
        </p:nvSpPr>
        <p:spPr/>
        <p:txBody>
          <a:bodyPr/>
          <a:lstStyle/>
          <a:p>
            <a:fld id="{EBF9B906-8A19-4738-9CB9-FA3AACED74E8}" type="slidenum">
              <a:rPr lang="en-US" smtClean="0">
                <a:solidFill>
                  <a:prstClr val="black"/>
                </a:solidFill>
                <a:latin typeface="Calibri"/>
              </a:rPr>
              <a:pPr/>
              <a:t>48</a:t>
            </a:fld>
            <a:endParaRPr lang="en-US">
              <a:solidFill>
                <a:prstClr val="black"/>
              </a:solidFill>
              <a:latin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demonstrates how</a:t>
            </a:r>
            <a:r>
              <a:rPr lang="en-US" baseline="0" dirty="0" smtClean="0"/>
              <a:t> critical it is to understand the maintenance and capturing their life cycle costs.  What is critical with this chart is the years across the bottom; some of these measure points are 60 years since their last treatment!  How do they get there?  By good maintenance, but if you are not capturing what the maintenance is, you need to capture how much the life cycle (yearly budget) is being spent a year.  That is what is making these roads last that long, and if you don’t document that cost, you can’t really tell the TAM what the life cycle cost is.  </a:t>
            </a:r>
            <a:endParaRPr lang="en-US" dirty="0"/>
          </a:p>
        </p:txBody>
      </p:sp>
      <p:sp>
        <p:nvSpPr>
          <p:cNvPr id="4" name="Slide Number Placeholder 3"/>
          <p:cNvSpPr>
            <a:spLocks noGrp="1"/>
          </p:cNvSpPr>
          <p:nvPr>
            <p:ph type="sldNum" sz="quarter" idx="10"/>
          </p:nvPr>
        </p:nvSpPr>
        <p:spPr/>
        <p:txBody>
          <a:bodyPr/>
          <a:lstStyle/>
          <a:p>
            <a:fld id="{EBF9B906-8A19-4738-9CB9-FA3AACED74E8}" type="slidenum">
              <a:rPr lang="en-US" smtClean="0">
                <a:solidFill>
                  <a:prstClr val="black"/>
                </a:solidFill>
                <a:latin typeface="Calibri"/>
              </a:rPr>
              <a:pPr/>
              <a:t>49</a:t>
            </a:fld>
            <a:endParaRPr lang="en-US">
              <a:solidFill>
                <a:prstClr val="black"/>
              </a:solidFill>
              <a:latin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a:t>
            </a:r>
            <a:r>
              <a:rPr lang="en-US" baseline="0" dirty="0" smtClean="0"/>
              <a:t> way to measure the effectiveness of the maintenance work is through the maintenance quality programs.  This is so you can also see the overall improvements to the system.. </a:t>
            </a:r>
            <a:endParaRPr lang="en-US" dirty="0"/>
          </a:p>
        </p:txBody>
      </p:sp>
      <p:sp>
        <p:nvSpPr>
          <p:cNvPr id="4" name="Slide Number Placeholder 3"/>
          <p:cNvSpPr>
            <a:spLocks noGrp="1"/>
          </p:cNvSpPr>
          <p:nvPr>
            <p:ph type="sldNum" sz="quarter" idx="10"/>
          </p:nvPr>
        </p:nvSpPr>
        <p:spPr/>
        <p:txBody>
          <a:bodyPr/>
          <a:lstStyle/>
          <a:p>
            <a:fld id="{EBF9B906-8A19-4738-9CB9-FA3AACED74E8}" type="slidenum">
              <a:rPr lang="en-US" smtClean="0">
                <a:solidFill>
                  <a:prstClr val="black"/>
                </a:solidFill>
                <a:latin typeface="Calibri"/>
              </a:rPr>
              <a:pPr/>
              <a:t>50</a:t>
            </a:fld>
            <a:endParaRPr lang="en-US">
              <a:solidFill>
                <a:prstClr val="black"/>
              </a:solidFill>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7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Steve</a:t>
            </a:r>
          </a:p>
        </p:txBody>
      </p:sp>
      <p:sp>
        <p:nvSpPr>
          <p:cNvPr id="207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rgbClr val="FFFFFF"/>
                </a:solidFill>
                <a:latin typeface="Lucida Grande" charset="0"/>
                <a:ea typeface="ヒラギノ角ゴ ProN W3" charset="0"/>
                <a:cs typeface="ヒラギノ角ゴ ProN W3" charset="0"/>
                <a:sym typeface="Lucida Grande" charset="0"/>
              </a:defRPr>
            </a:lvl1pPr>
            <a:lvl2pPr marL="758552" indent="-291751" eaLnBrk="0" hangingPunct="0">
              <a:defRPr sz="2500">
                <a:solidFill>
                  <a:srgbClr val="FFFFFF"/>
                </a:solidFill>
                <a:latin typeface="Lucida Grande" charset="0"/>
                <a:ea typeface="ヒラギノ角ゴ ProN W3" charset="0"/>
                <a:cs typeface="ヒラギノ角ゴ ProN W3" charset="0"/>
                <a:sym typeface="Lucida Grande" charset="0"/>
              </a:defRPr>
            </a:lvl2pPr>
            <a:lvl3pPr marL="1167003" indent="-233401" eaLnBrk="0" hangingPunct="0">
              <a:defRPr sz="2500">
                <a:solidFill>
                  <a:srgbClr val="FFFFFF"/>
                </a:solidFill>
                <a:latin typeface="Lucida Grande" charset="0"/>
                <a:ea typeface="ヒラギノ角ゴ ProN W3" charset="0"/>
                <a:cs typeface="ヒラギノ角ゴ ProN W3" charset="0"/>
                <a:sym typeface="Lucida Grande" charset="0"/>
              </a:defRPr>
            </a:lvl3pPr>
            <a:lvl4pPr marL="1633804" indent="-233401" eaLnBrk="0" hangingPunct="0">
              <a:defRPr sz="2500">
                <a:solidFill>
                  <a:srgbClr val="FFFFFF"/>
                </a:solidFill>
                <a:latin typeface="Lucida Grande" charset="0"/>
                <a:ea typeface="ヒラギノ角ゴ ProN W3" charset="0"/>
                <a:cs typeface="ヒラギノ角ゴ ProN W3" charset="0"/>
                <a:sym typeface="Lucida Grande" charset="0"/>
              </a:defRPr>
            </a:lvl4pPr>
            <a:lvl5pPr marL="2100605" indent="-233401" eaLnBrk="0" hangingPunct="0">
              <a:defRPr sz="2500">
                <a:solidFill>
                  <a:srgbClr val="FFFFFF"/>
                </a:solidFill>
                <a:latin typeface="Lucida Grande" charset="0"/>
                <a:ea typeface="ヒラギノ角ゴ ProN W3" charset="0"/>
                <a:cs typeface="ヒラギノ角ゴ ProN W3" charset="0"/>
                <a:sym typeface="Lucida Grande" charset="0"/>
              </a:defRPr>
            </a:lvl5pPr>
            <a:lvl6pPr marL="2567407"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6pPr>
            <a:lvl7pPr marL="3034208"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7pPr>
            <a:lvl8pPr marL="3501009"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8pPr>
            <a:lvl9pPr marL="3967810"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9pPr>
          </a:lstStyle>
          <a:p>
            <a:pPr eaLnBrk="1" hangingPunct="1"/>
            <a:fld id="{FCB26DAD-469E-F34D-8517-F7408A27CC07}" type="slidenum">
              <a:rPr lang="en-US" sz="1200"/>
              <a:pPr eaLnBrk="1" hangingPunct="1"/>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these are the major expenses that Wyoming spends</a:t>
            </a:r>
            <a:r>
              <a:rPr lang="en-US" baseline="0" dirty="0" smtClean="0"/>
              <a:t> per year on the average.  Capturing what maintenance does is critical for the TAMP but also for understanding of what value is being achieved.  </a:t>
            </a:r>
            <a:endParaRPr lang="en-US" dirty="0"/>
          </a:p>
        </p:txBody>
      </p:sp>
      <p:sp>
        <p:nvSpPr>
          <p:cNvPr id="4" name="Slide Number Placeholder 3"/>
          <p:cNvSpPr>
            <a:spLocks noGrp="1"/>
          </p:cNvSpPr>
          <p:nvPr>
            <p:ph type="sldNum" sz="quarter" idx="10"/>
          </p:nvPr>
        </p:nvSpPr>
        <p:spPr/>
        <p:txBody>
          <a:bodyPr/>
          <a:lstStyle/>
          <a:p>
            <a:fld id="{EBF9B906-8A19-4738-9CB9-FA3AACED74E8}" type="slidenum">
              <a:rPr lang="en-US" smtClean="0">
                <a:solidFill>
                  <a:prstClr val="black"/>
                </a:solidFill>
                <a:latin typeface="Calibri"/>
              </a:rPr>
              <a:pPr/>
              <a:t>51</a:t>
            </a:fld>
            <a:endParaRPr lang="en-US">
              <a:solidFill>
                <a:prstClr val="black"/>
              </a:solidFill>
              <a:latin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Asset management is out there, and is what</a:t>
            </a:r>
            <a:r>
              <a:rPr lang="en-US" baseline="0" dirty="0" smtClean="0"/>
              <a:t> we do.  We need to document it and be transparent.  We need to capture the costs, both through contract and work done by the maintenance forces of the state.  </a:t>
            </a:r>
            <a:endParaRPr lang="en-US" dirty="0"/>
          </a:p>
        </p:txBody>
      </p:sp>
      <p:sp>
        <p:nvSpPr>
          <p:cNvPr id="4" name="Slide Number Placeholder 3"/>
          <p:cNvSpPr>
            <a:spLocks noGrp="1"/>
          </p:cNvSpPr>
          <p:nvPr>
            <p:ph type="sldNum" sz="quarter" idx="10"/>
          </p:nvPr>
        </p:nvSpPr>
        <p:spPr/>
        <p:txBody>
          <a:bodyPr/>
          <a:lstStyle/>
          <a:p>
            <a:fld id="{EBF9B906-8A19-4738-9CB9-FA3AACED74E8}" type="slidenum">
              <a:rPr lang="en-US" smtClean="0">
                <a:solidFill>
                  <a:prstClr val="black"/>
                </a:solidFill>
                <a:latin typeface="Calibri"/>
              </a:rPr>
              <a:pPr/>
              <a:t>52</a:t>
            </a:fld>
            <a:endParaRPr lang="en-US">
              <a:solidFill>
                <a:prstClr val="black"/>
              </a:solidFill>
              <a:latin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81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2181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rgbClr val="FFFFFF"/>
                </a:solidFill>
                <a:latin typeface="Lucida Grande" charset="0"/>
                <a:ea typeface="ヒラギノ角ゴ ProN W3" charset="0"/>
                <a:cs typeface="ヒラギノ角ゴ ProN W3" charset="0"/>
                <a:sym typeface="Lucida Grande" charset="0"/>
              </a:defRPr>
            </a:lvl1pPr>
            <a:lvl2pPr marL="758552" indent="-291751" eaLnBrk="0" hangingPunct="0">
              <a:defRPr sz="2500">
                <a:solidFill>
                  <a:srgbClr val="FFFFFF"/>
                </a:solidFill>
                <a:latin typeface="Lucida Grande" charset="0"/>
                <a:ea typeface="ヒラギノ角ゴ ProN W3" charset="0"/>
                <a:cs typeface="ヒラギノ角ゴ ProN W3" charset="0"/>
                <a:sym typeface="Lucida Grande" charset="0"/>
              </a:defRPr>
            </a:lvl2pPr>
            <a:lvl3pPr marL="1167003" indent="-233401" eaLnBrk="0" hangingPunct="0">
              <a:defRPr sz="2500">
                <a:solidFill>
                  <a:srgbClr val="FFFFFF"/>
                </a:solidFill>
                <a:latin typeface="Lucida Grande" charset="0"/>
                <a:ea typeface="ヒラギノ角ゴ ProN W3" charset="0"/>
                <a:cs typeface="ヒラギノ角ゴ ProN W3" charset="0"/>
                <a:sym typeface="Lucida Grande" charset="0"/>
              </a:defRPr>
            </a:lvl3pPr>
            <a:lvl4pPr marL="1633804" indent="-233401" eaLnBrk="0" hangingPunct="0">
              <a:defRPr sz="2500">
                <a:solidFill>
                  <a:srgbClr val="FFFFFF"/>
                </a:solidFill>
                <a:latin typeface="Lucida Grande" charset="0"/>
                <a:ea typeface="ヒラギノ角ゴ ProN W3" charset="0"/>
                <a:cs typeface="ヒラギノ角ゴ ProN W3" charset="0"/>
                <a:sym typeface="Lucida Grande" charset="0"/>
              </a:defRPr>
            </a:lvl4pPr>
            <a:lvl5pPr marL="2100605" indent="-233401" eaLnBrk="0" hangingPunct="0">
              <a:defRPr sz="2500">
                <a:solidFill>
                  <a:srgbClr val="FFFFFF"/>
                </a:solidFill>
                <a:latin typeface="Lucida Grande" charset="0"/>
                <a:ea typeface="ヒラギノ角ゴ ProN W3" charset="0"/>
                <a:cs typeface="ヒラギノ角ゴ ProN W3" charset="0"/>
                <a:sym typeface="Lucida Grande" charset="0"/>
              </a:defRPr>
            </a:lvl5pPr>
            <a:lvl6pPr marL="2567407"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6pPr>
            <a:lvl7pPr marL="3034208"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7pPr>
            <a:lvl8pPr marL="3501009"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8pPr>
            <a:lvl9pPr marL="3967810"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9pPr>
          </a:lstStyle>
          <a:p>
            <a:pPr eaLnBrk="1" hangingPunct="1"/>
            <a:fld id="{57DA8C35-ADDD-1A42-BCBA-7F4CE35883ED}" type="slidenum">
              <a:rPr lang="en-US" sz="1200"/>
              <a:pPr eaLnBrk="1" hangingPunct="1"/>
              <a:t>53</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078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Steve</a:t>
            </a:r>
          </a:p>
        </p:txBody>
      </p:sp>
      <p:sp>
        <p:nvSpPr>
          <p:cNvPr id="2078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rgbClr val="FFFFFF"/>
                </a:solidFill>
                <a:latin typeface="Lucida Grande" charset="0"/>
                <a:ea typeface="ヒラギノ角ゴ ProN W3" charset="0"/>
                <a:cs typeface="ヒラギノ角ゴ ProN W3" charset="0"/>
                <a:sym typeface="Lucida Grande" charset="0"/>
              </a:defRPr>
            </a:lvl1pPr>
            <a:lvl2pPr marL="758552" indent="-291751" eaLnBrk="0" hangingPunct="0">
              <a:defRPr sz="2500">
                <a:solidFill>
                  <a:srgbClr val="FFFFFF"/>
                </a:solidFill>
                <a:latin typeface="Lucida Grande" charset="0"/>
                <a:ea typeface="ヒラギノ角ゴ ProN W3" charset="0"/>
                <a:cs typeface="ヒラギノ角ゴ ProN W3" charset="0"/>
                <a:sym typeface="Lucida Grande" charset="0"/>
              </a:defRPr>
            </a:lvl2pPr>
            <a:lvl3pPr marL="1167003" indent="-233401" eaLnBrk="0" hangingPunct="0">
              <a:defRPr sz="2500">
                <a:solidFill>
                  <a:srgbClr val="FFFFFF"/>
                </a:solidFill>
                <a:latin typeface="Lucida Grande" charset="0"/>
                <a:ea typeface="ヒラギノ角ゴ ProN W3" charset="0"/>
                <a:cs typeface="ヒラギノ角ゴ ProN W3" charset="0"/>
                <a:sym typeface="Lucida Grande" charset="0"/>
              </a:defRPr>
            </a:lvl3pPr>
            <a:lvl4pPr marL="1633804" indent="-233401" eaLnBrk="0" hangingPunct="0">
              <a:defRPr sz="2500">
                <a:solidFill>
                  <a:srgbClr val="FFFFFF"/>
                </a:solidFill>
                <a:latin typeface="Lucida Grande" charset="0"/>
                <a:ea typeface="ヒラギノ角ゴ ProN W3" charset="0"/>
                <a:cs typeface="ヒラギノ角ゴ ProN W3" charset="0"/>
                <a:sym typeface="Lucida Grande" charset="0"/>
              </a:defRPr>
            </a:lvl4pPr>
            <a:lvl5pPr marL="2100605" indent="-233401" eaLnBrk="0" hangingPunct="0">
              <a:defRPr sz="2500">
                <a:solidFill>
                  <a:srgbClr val="FFFFFF"/>
                </a:solidFill>
                <a:latin typeface="Lucida Grande" charset="0"/>
                <a:ea typeface="ヒラギノ角ゴ ProN W3" charset="0"/>
                <a:cs typeface="ヒラギノ角ゴ ProN W3" charset="0"/>
                <a:sym typeface="Lucida Grande" charset="0"/>
              </a:defRPr>
            </a:lvl5pPr>
            <a:lvl6pPr marL="2567407"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6pPr>
            <a:lvl7pPr marL="3034208"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7pPr>
            <a:lvl8pPr marL="3501009"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8pPr>
            <a:lvl9pPr marL="3967810"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9pPr>
          </a:lstStyle>
          <a:p>
            <a:pPr eaLnBrk="1" hangingPunct="1"/>
            <a:fld id="{FCB26DAD-469E-F34D-8517-F7408A27CC07}" type="slidenum">
              <a:rPr lang="en-US" sz="120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19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cs typeface="Calibri" charset="0"/>
            </a:endParaRPr>
          </a:p>
        </p:txBody>
      </p:sp>
      <p:sp>
        <p:nvSpPr>
          <p:cNvPr id="2119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rgbClr val="FFFFFF"/>
                </a:solidFill>
                <a:latin typeface="Lucida Grande" charset="0"/>
                <a:ea typeface="ヒラギノ角ゴ ProN W3" charset="0"/>
                <a:cs typeface="ヒラギノ角ゴ ProN W3" charset="0"/>
                <a:sym typeface="Lucida Grande" charset="0"/>
              </a:defRPr>
            </a:lvl1pPr>
            <a:lvl2pPr marL="758552" indent="-291751" eaLnBrk="0" hangingPunct="0">
              <a:defRPr sz="2500">
                <a:solidFill>
                  <a:srgbClr val="FFFFFF"/>
                </a:solidFill>
                <a:latin typeface="Lucida Grande" charset="0"/>
                <a:ea typeface="ヒラギノ角ゴ ProN W3" charset="0"/>
                <a:cs typeface="ヒラギノ角ゴ ProN W3" charset="0"/>
                <a:sym typeface="Lucida Grande" charset="0"/>
              </a:defRPr>
            </a:lvl2pPr>
            <a:lvl3pPr marL="1167003" indent="-233401" eaLnBrk="0" hangingPunct="0">
              <a:defRPr sz="2500">
                <a:solidFill>
                  <a:srgbClr val="FFFFFF"/>
                </a:solidFill>
                <a:latin typeface="Lucida Grande" charset="0"/>
                <a:ea typeface="ヒラギノ角ゴ ProN W3" charset="0"/>
                <a:cs typeface="ヒラギノ角ゴ ProN W3" charset="0"/>
                <a:sym typeface="Lucida Grande" charset="0"/>
              </a:defRPr>
            </a:lvl3pPr>
            <a:lvl4pPr marL="1633804" indent="-233401" eaLnBrk="0" hangingPunct="0">
              <a:defRPr sz="2500">
                <a:solidFill>
                  <a:srgbClr val="FFFFFF"/>
                </a:solidFill>
                <a:latin typeface="Lucida Grande" charset="0"/>
                <a:ea typeface="ヒラギノ角ゴ ProN W3" charset="0"/>
                <a:cs typeface="ヒラギノ角ゴ ProN W3" charset="0"/>
                <a:sym typeface="Lucida Grande" charset="0"/>
              </a:defRPr>
            </a:lvl4pPr>
            <a:lvl5pPr marL="2100605" indent="-233401" eaLnBrk="0" hangingPunct="0">
              <a:defRPr sz="2500">
                <a:solidFill>
                  <a:srgbClr val="FFFFFF"/>
                </a:solidFill>
                <a:latin typeface="Lucida Grande" charset="0"/>
                <a:ea typeface="ヒラギノ角ゴ ProN W3" charset="0"/>
                <a:cs typeface="ヒラギノ角ゴ ProN W3" charset="0"/>
                <a:sym typeface="Lucida Grande" charset="0"/>
              </a:defRPr>
            </a:lvl5pPr>
            <a:lvl6pPr marL="2567407"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6pPr>
            <a:lvl7pPr marL="3034208"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7pPr>
            <a:lvl8pPr marL="3501009"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8pPr>
            <a:lvl9pPr marL="3967810"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9pPr>
          </a:lstStyle>
          <a:p>
            <a:pPr eaLnBrk="1" hangingPunct="1"/>
            <a:fld id="{30C3DA2A-1713-9F47-AF2F-57BCA8585C43}" type="slidenum">
              <a:rPr lang="en-US" sz="120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40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cs typeface="Calibri" charset="0"/>
            </a:endParaRPr>
          </a:p>
        </p:txBody>
      </p:sp>
      <p:sp>
        <p:nvSpPr>
          <p:cNvPr id="2140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rgbClr val="FFFFFF"/>
                </a:solidFill>
                <a:latin typeface="Lucida Grande" charset="0"/>
                <a:ea typeface="ヒラギノ角ゴ ProN W3" charset="0"/>
                <a:cs typeface="ヒラギノ角ゴ ProN W3" charset="0"/>
                <a:sym typeface="Lucida Grande" charset="0"/>
              </a:defRPr>
            </a:lvl1pPr>
            <a:lvl2pPr marL="758552" indent="-291751" eaLnBrk="0" hangingPunct="0">
              <a:defRPr sz="2500">
                <a:solidFill>
                  <a:srgbClr val="FFFFFF"/>
                </a:solidFill>
                <a:latin typeface="Lucida Grande" charset="0"/>
                <a:ea typeface="ヒラギノ角ゴ ProN W3" charset="0"/>
                <a:cs typeface="ヒラギノ角ゴ ProN W3" charset="0"/>
                <a:sym typeface="Lucida Grande" charset="0"/>
              </a:defRPr>
            </a:lvl2pPr>
            <a:lvl3pPr marL="1167003" indent="-233401" eaLnBrk="0" hangingPunct="0">
              <a:defRPr sz="2500">
                <a:solidFill>
                  <a:srgbClr val="FFFFFF"/>
                </a:solidFill>
                <a:latin typeface="Lucida Grande" charset="0"/>
                <a:ea typeface="ヒラギノ角ゴ ProN W3" charset="0"/>
                <a:cs typeface="ヒラギノ角ゴ ProN W3" charset="0"/>
                <a:sym typeface="Lucida Grande" charset="0"/>
              </a:defRPr>
            </a:lvl3pPr>
            <a:lvl4pPr marL="1633804" indent="-233401" eaLnBrk="0" hangingPunct="0">
              <a:defRPr sz="2500">
                <a:solidFill>
                  <a:srgbClr val="FFFFFF"/>
                </a:solidFill>
                <a:latin typeface="Lucida Grande" charset="0"/>
                <a:ea typeface="ヒラギノ角ゴ ProN W3" charset="0"/>
                <a:cs typeface="ヒラギノ角ゴ ProN W3" charset="0"/>
                <a:sym typeface="Lucida Grande" charset="0"/>
              </a:defRPr>
            </a:lvl4pPr>
            <a:lvl5pPr marL="2100605" indent="-233401" eaLnBrk="0" hangingPunct="0">
              <a:defRPr sz="2500">
                <a:solidFill>
                  <a:srgbClr val="FFFFFF"/>
                </a:solidFill>
                <a:latin typeface="Lucida Grande" charset="0"/>
                <a:ea typeface="ヒラギノ角ゴ ProN W3" charset="0"/>
                <a:cs typeface="ヒラギノ角ゴ ProN W3" charset="0"/>
                <a:sym typeface="Lucida Grande" charset="0"/>
              </a:defRPr>
            </a:lvl5pPr>
            <a:lvl6pPr marL="2567407"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6pPr>
            <a:lvl7pPr marL="3034208"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7pPr>
            <a:lvl8pPr marL="3501009"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8pPr>
            <a:lvl9pPr marL="3967810"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9pPr>
          </a:lstStyle>
          <a:p>
            <a:pPr eaLnBrk="1" hangingPunct="1"/>
            <a:fld id="{06412F65-30EA-434A-B7A0-3F9715010A48}"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160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2160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500">
                <a:solidFill>
                  <a:srgbClr val="FFFFFF"/>
                </a:solidFill>
                <a:latin typeface="Lucida Grande" charset="0"/>
                <a:ea typeface="ヒラギノ角ゴ ProN W3" charset="0"/>
                <a:cs typeface="ヒラギノ角ゴ ProN W3" charset="0"/>
                <a:sym typeface="Lucida Grande" charset="0"/>
              </a:defRPr>
            </a:lvl1pPr>
            <a:lvl2pPr marL="758552" indent="-291751" eaLnBrk="0" hangingPunct="0">
              <a:defRPr sz="2500">
                <a:solidFill>
                  <a:srgbClr val="FFFFFF"/>
                </a:solidFill>
                <a:latin typeface="Lucida Grande" charset="0"/>
                <a:ea typeface="ヒラギノ角ゴ ProN W3" charset="0"/>
                <a:cs typeface="ヒラギノ角ゴ ProN W3" charset="0"/>
                <a:sym typeface="Lucida Grande" charset="0"/>
              </a:defRPr>
            </a:lvl2pPr>
            <a:lvl3pPr marL="1167003" indent="-233401" eaLnBrk="0" hangingPunct="0">
              <a:defRPr sz="2500">
                <a:solidFill>
                  <a:srgbClr val="FFFFFF"/>
                </a:solidFill>
                <a:latin typeface="Lucida Grande" charset="0"/>
                <a:ea typeface="ヒラギノ角ゴ ProN W3" charset="0"/>
                <a:cs typeface="ヒラギノ角ゴ ProN W3" charset="0"/>
                <a:sym typeface="Lucida Grande" charset="0"/>
              </a:defRPr>
            </a:lvl3pPr>
            <a:lvl4pPr marL="1633804" indent="-233401" eaLnBrk="0" hangingPunct="0">
              <a:defRPr sz="2500">
                <a:solidFill>
                  <a:srgbClr val="FFFFFF"/>
                </a:solidFill>
                <a:latin typeface="Lucida Grande" charset="0"/>
                <a:ea typeface="ヒラギノ角ゴ ProN W3" charset="0"/>
                <a:cs typeface="ヒラギノ角ゴ ProN W3" charset="0"/>
                <a:sym typeface="Lucida Grande" charset="0"/>
              </a:defRPr>
            </a:lvl4pPr>
            <a:lvl5pPr marL="2100605" indent="-233401" eaLnBrk="0" hangingPunct="0">
              <a:defRPr sz="2500">
                <a:solidFill>
                  <a:srgbClr val="FFFFFF"/>
                </a:solidFill>
                <a:latin typeface="Lucida Grande" charset="0"/>
                <a:ea typeface="ヒラギノ角ゴ ProN W3" charset="0"/>
                <a:cs typeface="ヒラギノ角ゴ ProN W3" charset="0"/>
                <a:sym typeface="Lucida Grande" charset="0"/>
              </a:defRPr>
            </a:lvl5pPr>
            <a:lvl6pPr marL="2567407"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6pPr>
            <a:lvl7pPr marL="3034208"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7pPr>
            <a:lvl8pPr marL="3501009"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8pPr>
            <a:lvl9pPr marL="3967810" indent="-233401" eaLnBrk="0" fontAlgn="base" hangingPunct="0">
              <a:spcBef>
                <a:spcPct val="0"/>
              </a:spcBef>
              <a:spcAft>
                <a:spcPct val="0"/>
              </a:spcAft>
              <a:defRPr sz="2500">
                <a:solidFill>
                  <a:srgbClr val="FFFFFF"/>
                </a:solidFill>
                <a:latin typeface="Lucida Grande" charset="0"/>
                <a:ea typeface="ヒラギノ角ゴ ProN W3" charset="0"/>
                <a:cs typeface="ヒラギノ角ゴ ProN W3" charset="0"/>
                <a:sym typeface="Lucida Grande" charset="0"/>
              </a:defRPr>
            </a:lvl9pPr>
          </a:lstStyle>
          <a:p>
            <a:pPr eaLnBrk="1" hangingPunct="1"/>
            <a:fld id="{DFF2D696-C7C3-A449-BF0C-E2C42580DEE7}" type="slidenum">
              <a:rPr lang="en-US" sz="1200"/>
              <a:pPr eaLnBrk="1" hangingPunct="1"/>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92CE3-173A-4658-A1AB-FA6764A8DB66}" type="slidenum">
              <a:rPr lang="en-US" smtClean="0">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37800044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42D81B87-8C1A-8445-8413-A9516277F3F7}" type="slidenum">
              <a:rPr lang="en-US"/>
              <a:pPr>
                <a:defRPr/>
              </a:pPr>
              <a:t>‹#›</a:t>
            </a:fld>
            <a:endParaRPr lang="en-US"/>
          </a:p>
        </p:txBody>
      </p:sp>
    </p:spTree>
    <p:extLst>
      <p:ext uri="{BB962C8B-B14F-4D97-AF65-F5344CB8AC3E}">
        <p14:creationId xmlns:p14="http://schemas.microsoft.com/office/powerpoint/2010/main" val="276700299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572EF17A-B8B6-DE4E-84D7-3850F9BE6E79}" type="slidenum">
              <a:rPr lang="en-US"/>
              <a:pPr>
                <a:defRPr/>
              </a:pPr>
              <a:t>‹#›</a:t>
            </a:fld>
            <a:endParaRPr lang="en-US"/>
          </a:p>
        </p:txBody>
      </p:sp>
    </p:spTree>
    <p:extLst>
      <p:ext uri="{BB962C8B-B14F-4D97-AF65-F5344CB8AC3E}">
        <p14:creationId xmlns:p14="http://schemas.microsoft.com/office/powerpoint/2010/main" val="376944561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0488"/>
            <a:ext cx="2057400" cy="67675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6019800" cy="67675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C9CA5868-77CB-814D-BAC8-9C0ED9F09321}" type="slidenum">
              <a:rPr lang="en-US"/>
              <a:pPr>
                <a:defRPr/>
              </a:pPr>
              <a:t>‹#›</a:t>
            </a:fld>
            <a:endParaRPr lang="en-US"/>
          </a:p>
        </p:txBody>
      </p:sp>
    </p:spTree>
    <p:extLst>
      <p:ext uri="{BB962C8B-B14F-4D97-AF65-F5344CB8AC3E}">
        <p14:creationId xmlns:p14="http://schemas.microsoft.com/office/powerpoint/2010/main" val="310354207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63E5630-49ED-4E4F-9157-1638031A64F6}" type="datetimeFigureOut">
              <a:rPr lang="en-US" smtClean="0">
                <a:solidFill>
                  <a:srgbClr val="575F6D"/>
                </a:solidFill>
                <a:latin typeface="Century Schoolbook"/>
              </a:rPr>
              <a:pPr/>
              <a:t>9/17/2013</a:t>
            </a:fld>
            <a:endParaRPr lang="en-US">
              <a:solidFill>
                <a:srgbClr val="575F6D"/>
              </a:solidFill>
              <a:latin typeface="Century Schoolbook"/>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solidFill>
                <a:srgbClr val="575F6D"/>
              </a:solidFill>
              <a:latin typeface="Century Schoolbook"/>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latin typeface="Century Schoolbook"/>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latin typeface="Century Schoolbook"/>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latin typeface="Century Schoolbook"/>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latin typeface="Century Schoolbook"/>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entury Schoolbook"/>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entury Schoolbook"/>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entury Schoolbook"/>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entury Schoolbook"/>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entury Schoolbook"/>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entury Schoolbook"/>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entury Schoolbook"/>
            </a:endParaRPr>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entury Schoolbook"/>
            </a:endParaRPr>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entury Schoolbook"/>
            </a:endParaRPr>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entury Schoolbook"/>
            </a:endParaRPr>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entury Schoolbook"/>
            </a:endParaRPr>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entury Schoolbook"/>
            </a:endParaRPr>
          </a:p>
        </p:txBody>
      </p:sp>
      <p:sp>
        <p:nvSpPr>
          <p:cNvPr id="29" name="Slide Number Placeholder 28"/>
          <p:cNvSpPr>
            <a:spLocks noGrp="1"/>
          </p:cNvSpPr>
          <p:nvPr>
            <p:ph type="sldNum" sz="quarter" idx="12"/>
          </p:nvPr>
        </p:nvSpPr>
        <p:spPr bwMode="auto">
          <a:xfrm>
            <a:off x="1325544" y="4928702"/>
            <a:ext cx="609600" cy="517524"/>
          </a:xfrm>
        </p:spPr>
        <p:txBody>
          <a:bodyPr/>
          <a:lstStyle/>
          <a:p>
            <a:fld id="{BE53A877-3141-4462-97BB-31A428A06990}" type="slidenum">
              <a:rPr lang="en-US" smtClean="0">
                <a:latin typeface="Century Schoolbook"/>
              </a:rPr>
              <a:pPr/>
              <a:t>‹#›</a:t>
            </a:fld>
            <a:endParaRPr lang="en-US">
              <a:latin typeface="Century Schoolbook"/>
            </a:endParaRPr>
          </a:p>
        </p:txBody>
      </p:sp>
    </p:spTree>
    <p:extLst>
      <p:ext uri="{BB962C8B-B14F-4D97-AF65-F5344CB8AC3E}">
        <p14:creationId xmlns:p14="http://schemas.microsoft.com/office/powerpoint/2010/main" val="36763914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163E5630-49ED-4E4F-9157-1638031A64F6}" type="datetimeFigureOut">
              <a:rPr lang="en-US" smtClean="0">
                <a:solidFill>
                  <a:srgbClr val="575F6D"/>
                </a:solidFill>
                <a:latin typeface="Century Schoolbook"/>
              </a:rPr>
              <a:pPr/>
              <a:t>9/17/2013</a:t>
            </a:fld>
            <a:endParaRPr lang="en-US">
              <a:solidFill>
                <a:srgbClr val="575F6D"/>
              </a:solidFill>
              <a:latin typeface="Century Schoolbook"/>
            </a:endParaRPr>
          </a:p>
        </p:txBody>
      </p:sp>
      <p:sp>
        <p:nvSpPr>
          <p:cNvPr id="9" name="Slide Number Placeholder 8"/>
          <p:cNvSpPr>
            <a:spLocks noGrp="1"/>
          </p:cNvSpPr>
          <p:nvPr>
            <p:ph type="sldNum" sz="quarter" idx="15"/>
          </p:nvPr>
        </p:nvSpPr>
        <p:spPr/>
        <p:txBody>
          <a:bodyPr rtlCol="0"/>
          <a:lstStyle/>
          <a:p>
            <a:fld id="{BE53A877-3141-4462-97BB-31A428A06990}" type="slidenum">
              <a:rPr lang="en-US" smtClean="0">
                <a:latin typeface="Century Schoolbook"/>
              </a:rPr>
              <a:pPr/>
              <a:t>‹#›</a:t>
            </a:fld>
            <a:endParaRPr lang="en-US">
              <a:latin typeface="Century Schoolbook"/>
            </a:endParaRPr>
          </a:p>
        </p:txBody>
      </p:sp>
      <p:sp>
        <p:nvSpPr>
          <p:cNvPr id="10" name="Footer Placeholder 9"/>
          <p:cNvSpPr>
            <a:spLocks noGrp="1"/>
          </p:cNvSpPr>
          <p:nvPr>
            <p:ph type="ftr" sz="quarter" idx="16"/>
          </p:nvPr>
        </p:nvSpPr>
        <p:spPr/>
        <p:txBody>
          <a:bodyPr rtlCol="0"/>
          <a:lstStyle/>
          <a:p>
            <a:endParaRPr lang="en-US">
              <a:solidFill>
                <a:srgbClr val="575F6D"/>
              </a:solidFill>
              <a:latin typeface="Century Schoolbook"/>
            </a:endParaRPr>
          </a:p>
        </p:txBody>
      </p:sp>
    </p:spTree>
    <p:extLst>
      <p:ext uri="{BB962C8B-B14F-4D97-AF65-F5344CB8AC3E}">
        <p14:creationId xmlns:p14="http://schemas.microsoft.com/office/powerpoint/2010/main" val="1271478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63E5630-49ED-4E4F-9157-1638031A64F6}" type="datetimeFigureOut">
              <a:rPr lang="en-US" smtClean="0">
                <a:solidFill>
                  <a:srgbClr val="FFF39D"/>
                </a:solidFill>
                <a:latin typeface="Century Schoolbook"/>
              </a:rPr>
              <a:pPr/>
              <a:t>9/17/2013</a:t>
            </a:fld>
            <a:endParaRPr lang="en-US">
              <a:solidFill>
                <a:srgbClr val="FFF39D"/>
              </a:solidFill>
              <a:latin typeface="Century Schoolbook"/>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solidFill>
                <a:srgbClr val="FFF39D"/>
              </a:solidFill>
              <a:latin typeface="Century Schoolbook"/>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latin typeface="Century Schoolbook"/>
            </a:endParaRPr>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latin typeface="Century Schoolbook"/>
            </a:endParaRPr>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latin typeface="Century Schoolbook"/>
            </a:endParaRPr>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latin typeface="Century Schoolbook"/>
            </a:endParaRPr>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white"/>
              </a:solidFill>
              <a:latin typeface="Century Schoolbook"/>
            </a:endParaRPr>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white"/>
              </a:solidFill>
              <a:latin typeface="Century Schoolbook"/>
            </a:endParaRPr>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white"/>
              </a:solidFill>
              <a:latin typeface="Century Schoolbook"/>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white"/>
              </a:solidFill>
              <a:latin typeface="Century Schoolbook"/>
            </a:endParaRPr>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white"/>
              </a:solidFill>
              <a:latin typeface="Century Schoolbook"/>
            </a:endParaRPr>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entury Schoolbook"/>
            </a:endParaRPr>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entury Schoolbook"/>
            </a:endParaRPr>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entury Schoolbook"/>
            </a:endParaRPr>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entury Schoolbook"/>
            </a:endParaRPr>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entury Schoolbook"/>
            </a:endParaRPr>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entury Schoolbook"/>
            </a:endParaRPr>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white"/>
              </a:solidFill>
              <a:latin typeface="Century Schoolbook"/>
            </a:endParaRPr>
          </a:p>
        </p:txBody>
      </p:sp>
      <p:sp>
        <p:nvSpPr>
          <p:cNvPr id="6" name="Slide Number Placeholder 5"/>
          <p:cNvSpPr>
            <a:spLocks noGrp="1"/>
          </p:cNvSpPr>
          <p:nvPr>
            <p:ph type="sldNum" sz="quarter" idx="12"/>
          </p:nvPr>
        </p:nvSpPr>
        <p:spPr bwMode="auto">
          <a:xfrm>
            <a:off x="1340616" y="4928702"/>
            <a:ext cx="609600" cy="517524"/>
          </a:xfrm>
        </p:spPr>
        <p:txBody>
          <a:bodyPr/>
          <a:lstStyle/>
          <a:p>
            <a:fld id="{BE53A877-3141-4462-97BB-31A428A06990}" type="slidenum">
              <a:rPr lang="en-US" smtClean="0">
                <a:latin typeface="Century Schoolbook"/>
              </a:rPr>
              <a:pPr/>
              <a:t>‹#›</a:t>
            </a:fld>
            <a:endParaRPr lang="en-US">
              <a:latin typeface="Century Schoolbook"/>
            </a:endParaRPr>
          </a:p>
        </p:txBody>
      </p:sp>
    </p:spTree>
    <p:extLst>
      <p:ext uri="{BB962C8B-B14F-4D97-AF65-F5344CB8AC3E}">
        <p14:creationId xmlns:p14="http://schemas.microsoft.com/office/powerpoint/2010/main" val="2715731898"/>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63E5630-49ED-4E4F-9157-1638031A64F6}" type="datetimeFigureOut">
              <a:rPr lang="en-US" smtClean="0">
                <a:solidFill>
                  <a:srgbClr val="575F6D"/>
                </a:solidFill>
                <a:latin typeface="Century Schoolbook"/>
              </a:rPr>
              <a:pPr/>
              <a:t>9/17/2013</a:t>
            </a:fld>
            <a:endParaRPr lang="en-US">
              <a:solidFill>
                <a:srgbClr val="575F6D"/>
              </a:solidFill>
              <a:latin typeface="Century Schoolbook"/>
            </a:endParaRPr>
          </a:p>
        </p:txBody>
      </p:sp>
      <p:sp>
        <p:nvSpPr>
          <p:cNvPr id="6" name="Footer Placeholder 5"/>
          <p:cNvSpPr>
            <a:spLocks noGrp="1"/>
          </p:cNvSpPr>
          <p:nvPr>
            <p:ph type="ftr" sz="quarter" idx="11"/>
          </p:nvPr>
        </p:nvSpPr>
        <p:spPr/>
        <p:txBody>
          <a:bodyPr/>
          <a:lstStyle/>
          <a:p>
            <a:endParaRPr lang="en-US">
              <a:solidFill>
                <a:srgbClr val="575F6D"/>
              </a:solidFill>
              <a:latin typeface="Century Schoolbook"/>
            </a:endParaRPr>
          </a:p>
        </p:txBody>
      </p:sp>
      <p:sp>
        <p:nvSpPr>
          <p:cNvPr id="7" name="Slide Number Placeholder 6"/>
          <p:cNvSpPr>
            <a:spLocks noGrp="1"/>
          </p:cNvSpPr>
          <p:nvPr>
            <p:ph type="sldNum" sz="quarter" idx="12"/>
          </p:nvPr>
        </p:nvSpPr>
        <p:spPr/>
        <p:txBody>
          <a:bodyPr/>
          <a:lstStyle/>
          <a:p>
            <a:fld id="{BE53A877-3141-4462-97BB-31A428A06990}" type="slidenum">
              <a:rPr lang="en-US" smtClean="0">
                <a:latin typeface="Century Schoolbook"/>
              </a:rPr>
              <a:pPr/>
              <a:t>‹#›</a:t>
            </a:fld>
            <a:endParaRPr lang="en-US">
              <a:latin typeface="Century Schoolbook"/>
            </a:endParaRP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84363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163E5630-49ED-4E4F-9157-1638031A64F6}" type="datetimeFigureOut">
              <a:rPr lang="en-US" smtClean="0">
                <a:solidFill>
                  <a:srgbClr val="575F6D"/>
                </a:solidFill>
                <a:latin typeface="Century Schoolbook"/>
              </a:rPr>
              <a:pPr/>
              <a:t>9/17/2013</a:t>
            </a:fld>
            <a:endParaRPr lang="en-US">
              <a:solidFill>
                <a:srgbClr val="575F6D"/>
              </a:solidFill>
              <a:latin typeface="Century Schoolbook"/>
            </a:endParaRPr>
          </a:p>
        </p:txBody>
      </p:sp>
      <p:sp>
        <p:nvSpPr>
          <p:cNvPr id="8" name="Footer Placeholder 7"/>
          <p:cNvSpPr>
            <a:spLocks noGrp="1"/>
          </p:cNvSpPr>
          <p:nvPr>
            <p:ph type="ftr" sz="quarter" idx="11"/>
          </p:nvPr>
        </p:nvSpPr>
        <p:spPr/>
        <p:txBody>
          <a:bodyPr/>
          <a:lstStyle/>
          <a:p>
            <a:endParaRPr lang="en-US">
              <a:solidFill>
                <a:srgbClr val="575F6D"/>
              </a:solidFill>
              <a:latin typeface="Century Schoolbook"/>
            </a:endParaRPr>
          </a:p>
        </p:txBody>
      </p:sp>
      <p:sp>
        <p:nvSpPr>
          <p:cNvPr id="9" name="Slide Number Placeholder 8"/>
          <p:cNvSpPr>
            <a:spLocks noGrp="1"/>
          </p:cNvSpPr>
          <p:nvPr>
            <p:ph type="sldNum" sz="quarter" idx="12"/>
          </p:nvPr>
        </p:nvSpPr>
        <p:spPr/>
        <p:txBody>
          <a:bodyPr/>
          <a:lstStyle/>
          <a:p>
            <a:fld id="{BE53A877-3141-4462-97BB-31A428A06990}" type="slidenum">
              <a:rPr lang="en-US" smtClean="0">
                <a:latin typeface="Century Schoolbook"/>
              </a:rPr>
              <a:pPr/>
              <a:t>‹#›</a:t>
            </a:fld>
            <a:endParaRPr lang="en-US">
              <a:latin typeface="Century Schoolbook"/>
            </a:endParaRP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5472308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163E5630-49ED-4E4F-9157-1638031A64F6}" type="datetimeFigureOut">
              <a:rPr lang="en-US" smtClean="0">
                <a:solidFill>
                  <a:srgbClr val="575F6D"/>
                </a:solidFill>
                <a:latin typeface="Century Schoolbook"/>
              </a:rPr>
              <a:pPr/>
              <a:t>9/17/2013</a:t>
            </a:fld>
            <a:endParaRPr lang="en-US">
              <a:solidFill>
                <a:srgbClr val="575F6D"/>
              </a:solidFill>
              <a:latin typeface="Century Schoolbook"/>
            </a:endParaRPr>
          </a:p>
        </p:txBody>
      </p:sp>
      <p:sp>
        <p:nvSpPr>
          <p:cNvPr id="7" name="Slide Number Placeholder 6"/>
          <p:cNvSpPr>
            <a:spLocks noGrp="1"/>
          </p:cNvSpPr>
          <p:nvPr>
            <p:ph type="sldNum" sz="quarter" idx="11"/>
          </p:nvPr>
        </p:nvSpPr>
        <p:spPr/>
        <p:txBody>
          <a:bodyPr rtlCol="0"/>
          <a:lstStyle/>
          <a:p>
            <a:fld id="{BE53A877-3141-4462-97BB-31A428A06990}" type="slidenum">
              <a:rPr lang="en-US" smtClean="0">
                <a:latin typeface="Century Schoolbook"/>
              </a:rPr>
              <a:pPr/>
              <a:t>‹#›</a:t>
            </a:fld>
            <a:endParaRPr lang="en-US">
              <a:latin typeface="Century Schoolbook"/>
            </a:endParaRPr>
          </a:p>
        </p:txBody>
      </p:sp>
      <p:sp>
        <p:nvSpPr>
          <p:cNvPr id="8" name="Footer Placeholder 7"/>
          <p:cNvSpPr>
            <a:spLocks noGrp="1"/>
          </p:cNvSpPr>
          <p:nvPr>
            <p:ph type="ftr" sz="quarter" idx="12"/>
          </p:nvPr>
        </p:nvSpPr>
        <p:spPr/>
        <p:txBody>
          <a:bodyPr rtlCol="0"/>
          <a:lstStyle/>
          <a:p>
            <a:endParaRPr lang="en-US">
              <a:solidFill>
                <a:srgbClr val="575F6D"/>
              </a:solidFill>
              <a:latin typeface="Century Schoolbook"/>
            </a:endParaRPr>
          </a:p>
        </p:txBody>
      </p:sp>
    </p:spTree>
    <p:extLst>
      <p:ext uri="{BB962C8B-B14F-4D97-AF65-F5344CB8AC3E}">
        <p14:creationId xmlns:p14="http://schemas.microsoft.com/office/powerpoint/2010/main" val="21132755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E5630-49ED-4E4F-9157-1638031A64F6}" type="datetimeFigureOut">
              <a:rPr lang="en-US" smtClean="0">
                <a:solidFill>
                  <a:srgbClr val="575F6D"/>
                </a:solidFill>
                <a:latin typeface="Century Schoolbook"/>
              </a:rPr>
              <a:pPr/>
              <a:t>9/17/2013</a:t>
            </a:fld>
            <a:endParaRPr lang="en-US">
              <a:solidFill>
                <a:srgbClr val="575F6D"/>
              </a:solidFill>
              <a:latin typeface="Century Schoolbook"/>
            </a:endParaRPr>
          </a:p>
        </p:txBody>
      </p:sp>
      <p:sp>
        <p:nvSpPr>
          <p:cNvPr id="3" name="Footer Placeholder 2"/>
          <p:cNvSpPr>
            <a:spLocks noGrp="1"/>
          </p:cNvSpPr>
          <p:nvPr>
            <p:ph type="ftr" sz="quarter" idx="11"/>
          </p:nvPr>
        </p:nvSpPr>
        <p:spPr/>
        <p:txBody>
          <a:bodyPr/>
          <a:lstStyle/>
          <a:p>
            <a:endParaRPr lang="en-US">
              <a:solidFill>
                <a:srgbClr val="575F6D"/>
              </a:solidFill>
              <a:latin typeface="Century Schoolbook"/>
            </a:endParaRPr>
          </a:p>
        </p:txBody>
      </p:sp>
      <p:sp>
        <p:nvSpPr>
          <p:cNvPr id="4" name="Slide Number Placeholder 3"/>
          <p:cNvSpPr>
            <a:spLocks noGrp="1"/>
          </p:cNvSpPr>
          <p:nvPr>
            <p:ph type="sldNum" sz="quarter" idx="12"/>
          </p:nvPr>
        </p:nvSpPr>
        <p:spPr/>
        <p:txBody>
          <a:bodyPr/>
          <a:lstStyle/>
          <a:p>
            <a:fld id="{BE53A877-3141-4462-97BB-31A428A06990}" type="slidenum">
              <a:rPr lang="en-US" smtClean="0">
                <a:latin typeface="Century Schoolbook"/>
              </a:rPr>
              <a:pPr/>
              <a:t>‹#›</a:t>
            </a:fld>
            <a:endParaRPr lang="en-US">
              <a:latin typeface="Century Schoolbook"/>
            </a:endParaRPr>
          </a:p>
        </p:txBody>
      </p:sp>
    </p:spTree>
    <p:extLst>
      <p:ext uri="{BB962C8B-B14F-4D97-AF65-F5344CB8AC3E}">
        <p14:creationId xmlns:p14="http://schemas.microsoft.com/office/powerpoint/2010/main" val="19577222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entury Schoolbook"/>
            </a:endParaRPr>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entury Schoolbook"/>
            </a:endParaRPr>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entury Schoolbook"/>
            </a:endParaRPr>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entury Schoolbook"/>
            </a:endParaRPr>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latin typeface="Century Schoolbook"/>
            </a:endParaRPr>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entury Schoolbook"/>
            </a:endParaRPr>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entury Schoolbook"/>
            </a:endParaRPr>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163E5630-49ED-4E4F-9157-1638031A64F6}" type="datetimeFigureOut">
              <a:rPr lang="en-US" smtClean="0">
                <a:solidFill>
                  <a:srgbClr val="575F6D"/>
                </a:solidFill>
                <a:latin typeface="Century Schoolbook"/>
              </a:rPr>
              <a:pPr/>
              <a:t>9/17/2013</a:t>
            </a:fld>
            <a:endParaRPr lang="en-US">
              <a:solidFill>
                <a:srgbClr val="575F6D"/>
              </a:solidFill>
              <a:latin typeface="Century Schoolbook"/>
            </a:endParaRPr>
          </a:p>
        </p:txBody>
      </p:sp>
      <p:sp>
        <p:nvSpPr>
          <p:cNvPr id="22" name="Slide Number Placeholder 21"/>
          <p:cNvSpPr>
            <a:spLocks noGrp="1"/>
          </p:cNvSpPr>
          <p:nvPr>
            <p:ph type="sldNum" sz="quarter" idx="15"/>
          </p:nvPr>
        </p:nvSpPr>
        <p:spPr/>
        <p:txBody>
          <a:bodyPr rtlCol="0"/>
          <a:lstStyle/>
          <a:p>
            <a:fld id="{BE53A877-3141-4462-97BB-31A428A06990}" type="slidenum">
              <a:rPr lang="en-US" smtClean="0">
                <a:latin typeface="Century Schoolbook"/>
              </a:rPr>
              <a:pPr/>
              <a:t>‹#›</a:t>
            </a:fld>
            <a:endParaRPr lang="en-US">
              <a:latin typeface="Century Schoolbook"/>
            </a:endParaRPr>
          </a:p>
        </p:txBody>
      </p:sp>
      <p:sp>
        <p:nvSpPr>
          <p:cNvPr id="23" name="Footer Placeholder 22"/>
          <p:cNvSpPr>
            <a:spLocks noGrp="1"/>
          </p:cNvSpPr>
          <p:nvPr>
            <p:ph type="ftr" sz="quarter" idx="16"/>
          </p:nvPr>
        </p:nvSpPr>
        <p:spPr/>
        <p:txBody>
          <a:bodyPr rtlCol="0"/>
          <a:lstStyle/>
          <a:p>
            <a:endParaRPr lang="en-US">
              <a:solidFill>
                <a:srgbClr val="575F6D"/>
              </a:solidFill>
              <a:latin typeface="Century Schoolbook"/>
            </a:endParaRPr>
          </a:p>
        </p:txBody>
      </p:sp>
    </p:spTree>
    <p:extLst>
      <p:ext uri="{BB962C8B-B14F-4D97-AF65-F5344CB8AC3E}">
        <p14:creationId xmlns:p14="http://schemas.microsoft.com/office/powerpoint/2010/main" val="11069102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Box 3"/>
          <p:cNvSpPr txBox="1">
            <a:spLocks noGrp="1" noChangeArrowheads="1"/>
          </p:cNvSpPr>
          <p:nvPr>
            <p:ph type="sldNum" sz="quarter" idx="10"/>
          </p:nvPr>
        </p:nvSpPr>
        <p:spPr>
          <a:ln/>
        </p:spPr>
        <p:txBody>
          <a:bodyPr/>
          <a:lstStyle>
            <a:lvl1pPr>
              <a:defRPr/>
            </a:lvl1pPr>
          </a:lstStyle>
          <a:p>
            <a:pPr>
              <a:defRPr/>
            </a:pPr>
            <a:fld id="{A344217D-C19B-DD48-A58F-6A22A12F76C6}" type="slidenum">
              <a:rPr lang="en-US"/>
              <a:pPr>
                <a:defRPr/>
              </a:pPr>
              <a:t>‹#›</a:t>
            </a:fld>
            <a:endParaRPr lang="en-US"/>
          </a:p>
        </p:txBody>
      </p:sp>
    </p:spTree>
    <p:extLst>
      <p:ext uri="{BB962C8B-B14F-4D97-AF65-F5344CB8AC3E}">
        <p14:creationId xmlns:p14="http://schemas.microsoft.com/office/powerpoint/2010/main" val="345141879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entury Schoolbook"/>
            </a:endParaRPr>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entury Schoolbook"/>
            </a:endParaRPr>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entury Schoolbook"/>
            </a:endParaRPr>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latin typeface="Century Schoolbook"/>
            </a:endParaRPr>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entury Schoolbook"/>
            </a:endParaRPr>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entury Schoolbook"/>
            </a:endParaRPr>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entury Schoolbook"/>
            </a:endParaRPr>
          </a:p>
        </p:txBody>
      </p:sp>
      <p:sp>
        <p:nvSpPr>
          <p:cNvPr id="17" name="Date Placeholder 16"/>
          <p:cNvSpPr>
            <a:spLocks noGrp="1"/>
          </p:cNvSpPr>
          <p:nvPr>
            <p:ph type="dt" sz="half" idx="10"/>
          </p:nvPr>
        </p:nvSpPr>
        <p:spPr/>
        <p:txBody>
          <a:bodyPr rtlCol="0"/>
          <a:lstStyle/>
          <a:p>
            <a:fld id="{163E5630-49ED-4E4F-9157-1638031A64F6}" type="datetimeFigureOut">
              <a:rPr lang="en-US" smtClean="0">
                <a:solidFill>
                  <a:srgbClr val="575F6D"/>
                </a:solidFill>
                <a:latin typeface="Century Schoolbook"/>
              </a:rPr>
              <a:pPr/>
              <a:t>9/17/2013</a:t>
            </a:fld>
            <a:endParaRPr lang="en-US">
              <a:solidFill>
                <a:srgbClr val="575F6D"/>
              </a:solidFill>
              <a:latin typeface="Century Schoolbook"/>
            </a:endParaRPr>
          </a:p>
        </p:txBody>
      </p:sp>
      <p:sp>
        <p:nvSpPr>
          <p:cNvPr id="18" name="Slide Number Placeholder 17"/>
          <p:cNvSpPr>
            <a:spLocks noGrp="1"/>
          </p:cNvSpPr>
          <p:nvPr>
            <p:ph type="sldNum" sz="quarter" idx="11"/>
          </p:nvPr>
        </p:nvSpPr>
        <p:spPr/>
        <p:txBody>
          <a:bodyPr rtlCol="0"/>
          <a:lstStyle/>
          <a:p>
            <a:fld id="{BE53A877-3141-4462-97BB-31A428A06990}" type="slidenum">
              <a:rPr lang="en-US" smtClean="0">
                <a:latin typeface="Century Schoolbook"/>
              </a:rPr>
              <a:pPr/>
              <a:t>‹#›</a:t>
            </a:fld>
            <a:endParaRPr lang="en-US">
              <a:latin typeface="Century Schoolbook"/>
            </a:endParaRPr>
          </a:p>
        </p:txBody>
      </p:sp>
      <p:sp>
        <p:nvSpPr>
          <p:cNvPr id="21" name="Footer Placeholder 20"/>
          <p:cNvSpPr>
            <a:spLocks noGrp="1"/>
          </p:cNvSpPr>
          <p:nvPr>
            <p:ph type="ftr" sz="quarter" idx="12"/>
          </p:nvPr>
        </p:nvSpPr>
        <p:spPr/>
        <p:txBody>
          <a:bodyPr rtlCol="0"/>
          <a:lstStyle/>
          <a:p>
            <a:endParaRPr lang="en-US">
              <a:solidFill>
                <a:srgbClr val="575F6D"/>
              </a:solidFill>
              <a:latin typeface="Century Schoolbook"/>
            </a:endParaRPr>
          </a:p>
        </p:txBody>
      </p:sp>
    </p:spTree>
    <p:extLst>
      <p:ext uri="{BB962C8B-B14F-4D97-AF65-F5344CB8AC3E}">
        <p14:creationId xmlns:p14="http://schemas.microsoft.com/office/powerpoint/2010/main" val="2022128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3E5630-49ED-4E4F-9157-1638031A64F6}" type="datetimeFigureOut">
              <a:rPr lang="en-US" smtClean="0">
                <a:solidFill>
                  <a:srgbClr val="575F6D"/>
                </a:solidFill>
                <a:latin typeface="Century Schoolbook"/>
              </a:rPr>
              <a:pPr/>
              <a:t>9/17/2013</a:t>
            </a:fld>
            <a:endParaRPr lang="en-US">
              <a:solidFill>
                <a:srgbClr val="575F6D"/>
              </a:solidFill>
              <a:latin typeface="Century Schoolbook"/>
            </a:endParaRPr>
          </a:p>
        </p:txBody>
      </p:sp>
      <p:sp>
        <p:nvSpPr>
          <p:cNvPr id="5" name="Footer Placeholder 4"/>
          <p:cNvSpPr>
            <a:spLocks noGrp="1"/>
          </p:cNvSpPr>
          <p:nvPr>
            <p:ph type="ftr" sz="quarter" idx="11"/>
          </p:nvPr>
        </p:nvSpPr>
        <p:spPr/>
        <p:txBody>
          <a:bodyPr/>
          <a:lstStyle/>
          <a:p>
            <a:endParaRPr lang="en-US">
              <a:solidFill>
                <a:srgbClr val="575F6D"/>
              </a:solidFill>
              <a:latin typeface="Century Schoolbook"/>
            </a:endParaRPr>
          </a:p>
        </p:txBody>
      </p:sp>
      <p:sp>
        <p:nvSpPr>
          <p:cNvPr id="6" name="Slide Number Placeholder 5"/>
          <p:cNvSpPr>
            <a:spLocks noGrp="1"/>
          </p:cNvSpPr>
          <p:nvPr>
            <p:ph type="sldNum" sz="quarter" idx="12"/>
          </p:nvPr>
        </p:nvSpPr>
        <p:spPr/>
        <p:txBody>
          <a:bodyPr/>
          <a:lstStyle/>
          <a:p>
            <a:fld id="{BE53A877-3141-4462-97BB-31A428A06990}" type="slidenum">
              <a:rPr lang="en-US" smtClean="0">
                <a:latin typeface="Century Schoolbook"/>
              </a:rPr>
              <a:pPr/>
              <a:t>‹#›</a:t>
            </a:fld>
            <a:endParaRPr lang="en-US">
              <a:latin typeface="Century Schoolbook"/>
            </a:endParaRPr>
          </a:p>
        </p:txBody>
      </p:sp>
    </p:spTree>
    <p:extLst>
      <p:ext uri="{BB962C8B-B14F-4D97-AF65-F5344CB8AC3E}">
        <p14:creationId xmlns:p14="http://schemas.microsoft.com/office/powerpoint/2010/main" val="17781923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63E5630-49ED-4E4F-9157-1638031A64F6}" type="datetimeFigureOut">
              <a:rPr lang="en-US" smtClean="0">
                <a:solidFill>
                  <a:srgbClr val="575F6D"/>
                </a:solidFill>
                <a:latin typeface="Century Schoolbook"/>
              </a:rPr>
              <a:pPr/>
              <a:t>9/17/2013</a:t>
            </a:fld>
            <a:endParaRPr lang="en-US">
              <a:solidFill>
                <a:srgbClr val="575F6D"/>
              </a:solidFill>
              <a:latin typeface="Century Schoolbook"/>
            </a:endParaRPr>
          </a:p>
        </p:txBody>
      </p:sp>
      <p:sp>
        <p:nvSpPr>
          <p:cNvPr id="5" name="Footer Placeholder 4"/>
          <p:cNvSpPr>
            <a:spLocks noGrp="1"/>
          </p:cNvSpPr>
          <p:nvPr>
            <p:ph type="ftr" sz="quarter" idx="11"/>
          </p:nvPr>
        </p:nvSpPr>
        <p:spPr/>
        <p:txBody>
          <a:bodyPr/>
          <a:lstStyle/>
          <a:p>
            <a:endParaRPr lang="en-US">
              <a:solidFill>
                <a:srgbClr val="575F6D"/>
              </a:solidFill>
              <a:latin typeface="Century Schoolbook"/>
            </a:endParaRPr>
          </a:p>
        </p:txBody>
      </p:sp>
      <p:sp>
        <p:nvSpPr>
          <p:cNvPr id="6" name="Slide Number Placeholder 5"/>
          <p:cNvSpPr>
            <a:spLocks noGrp="1"/>
          </p:cNvSpPr>
          <p:nvPr>
            <p:ph type="sldNum" sz="quarter" idx="12"/>
          </p:nvPr>
        </p:nvSpPr>
        <p:spPr/>
        <p:txBody>
          <a:bodyPr/>
          <a:lstStyle/>
          <a:p>
            <a:fld id="{BE53A877-3141-4462-97BB-31A428A06990}" type="slidenum">
              <a:rPr lang="en-US" smtClean="0">
                <a:latin typeface="Century Schoolbook"/>
              </a:rPr>
              <a:pPr/>
              <a:t>‹#›</a:t>
            </a:fld>
            <a:endParaRPr lang="en-US">
              <a:latin typeface="Century Schoolbook"/>
            </a:endParaRPr>
          </a:p>
        </p:txBody>
      </p:sp>
    </p:spTree>
    <p:extLst>
      <p:ext uri="{BB962C8B-B14F-4D97-AF65-F5344CB8AC3E}">
        <p14:creationId xmlns:p14="http://schemas.microsoft.com/office/powerpoint/2010/main" val="2550968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52836"/>
            <a:ext cx="8229600" cy="417332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solidFill>
                  <a:prstClr val="black">
                    <a:tint val="75000"/>
                  </a:prstClr>
                </a:solidFill>
                <a:latin typeface="Calibri"/>
              </a:rPr>
              <a:t>3/27/2012</a:t>
            </a:r>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latin typeface="Calibri"/>
              </a:rPr>
              <a:t>FHWA Program Performance Management</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D7CC362-72AE-439C-993A-F6D8AA9142FC}"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12" name="Picture 2"/>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2843808" cy="749232"/>
          </a:xfrm>
          <a:prstGeom prst="rect">
            <a:avLst/>
          </a:prstGeom>
          <a:noFill/>
          <a:ln w="9525">
            <a:noFill/>
            <a:miter lim="800000"/>
            <a:headEnd/>
            <a:tailEnd/>
          </a:ln>
        </p:spPr>
      </p:pic>
      <p:sp>
        <p:nvSpPr>
          <p:cNvPr id="13" name="TextBox 12"/>
          <p:cNvSpPr txBox="1"/>
          <p:nvPr userDrawn="1"/>
        </p:nvSpPr>
        <p:spPr>
          <a:xfrm>
            <a:off x="3347864" y="188640"/>
            <a:ext cx="5561779" cy="461665"/>
          </a:xfrm>
          <a:prstGeom prst="rect">
            <a:avLst/>
          </a:prstGeom>
          <a:noFill/>
          <a:effectLst>
            <a:outerShdw blurRad="50800" dist="38100" dir="2700000" algn="tl" rotWithShape="0">
              <a:prstClr val="black">
                <a:alpha val="40000"/>
              </a:prstClr>
            </a:outerShdw>
          </a:effectLst>
        </p:spPr>
        <p:txBody>
          <a:bodyPr wrap="none" rtlCol="0">
            <a:spAutoFit/>
          </a:bodyPr>
          <a:lstStyle/>
          <a:p>
            <a:pPr fontAlgn="auto">
              <a:spcBef>
                <a:spcPts val="0"/>
              </a:spcBef>
              <a:spcAft>
                <a:spcPts val="0"/>
              </a:spcAft>
            </a:pPr>
            <a:r>
              <a:rPr lang="en-US" sz="2400" b="1" dirty="0" smtClean="0">
                <a:solidFill>
                  <a:srgbClr val="F79646">
                    <a:lumMod val="50000"/>
                  </a:srgbClr>
                </a:solidFill>
                <a:latin typeface="Calibri"/>
              </a:rPr>
              <a:t>Transportation Performance Management</a:t>
            </a:r>
            <a:endParaRPr lang="en-US" sz="2400" b="1" dirty="0">
              <a:solidFill>
                <a:srgbClr val="F79646">
                  <a:lumMod val="50000"/>
                </a:srgbClr>
              </a:solidFill>
              <a:latin typeface="Calibri"/>
            </a:endParaRPr>
          </a:p>
        </p:txBody>
      </p:sp>
      <p:pic>
        <p:nvPicPr>
          <p:cNvPr id="14"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519772" y="612068"/>
            <a:ext cx="792088" cy="137164"/>
          </a:xfrm>
          <a:prstGeom prst="rect">
            <a:avLst/>
          </a:prstGeom>
          <a:noFill/>
          <a:ln w="9525">
            <a:noFill/>
            <a:miter lim="800000"/>
            <a:headEnd/>
            <a:tailEnd/>
          </a:ln>
        </p:spPr>
      </p:pic>
      <p:grpSp>
        <p:nvGrpSpPr>
          <p:cNvPr id="15" name="Group 14"/>
          <p:cNvGrpSpPr/>
          <p:nvPr userDrawn="1"/>
        </p:nvGrpSpPr>
        <p:grpSpPr>
          <a:xfrm>
            <a:off x="3311860" y="612068"/>
            <a:ext cx="3132348" cy="137164"/>
            <a:chOff x="2483768" y="3429000"/>
            <a:chExt cx="3132348" cy="137164"/>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39852" y="3429000"/>
              <a:ext cx="792088" cy="137164"/>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31940" y="3429000"/>
              <a:ext cx="792088" cy="137164"/>
            </a:xfrm>
            <a:prstGeom prst="rect">
              <a:avLst/>
            </a:prstGeom>
            <a:noFill/>
            <a:ln w="9525">
              <a:noFill/>
              <a:miter lim="800000"/>
              <a:headEnd/>
              <a:tailEnd/>
            </a:ln>
          </p:spPr>
        </p:pic>
        <p:pic>
          <p:nvPicPr>
            <p:cNvPr id="18"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24028" y="3429000"/>
              <a:ext cx="792088" cy="137164"/>
            </a:xfrm>
            <a:prstGeom prst="rect">
              <a:avLst/>
            </a:prstGeom>
            <a:noFill/>
            <a:ln w="9525">
              <a:noFill/>
              <a:miter lim="800000"/>
              <a:headEnd/>
              <a:tailEnd/>
            </a:ln>
          </p:spPr>
        </p:pic>
        <p:pic>
          <p:nvPicPr>
            <p:cNvPr id="19"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83768" y="3429000"/>
              <a:ext cx="792088" cy="137164"/>
            </a:xfrm>
            <a:prstGeom prst="rect">
              <a:avLst/>
            </a:prstGeom>
            <a:noFill/>
            <a:ln w="9525">
              <a:noFill/>
              <a:miter lim="800000"/>
              <a:headEnd/>
              <a:tailEnd/>
            </a:ln>
          </p:spPr>
        </p:pic>
      </p:grpSp>
      <p:grpSp>
        <p:nvGrpSpPr>
          <p:cNvPr id="20" name="Group 19"/>
          <p:cNvGrpSpPr/>
          <p:nvPr userDrawn="1"/>
        </p:nvGrpSpPr>
        <p:grpSpPr>
          <a:xfrm>
            <a:off x="6011652" y="612068"/>
            <a:ext cx="3132348" cy="137164"/>
            <a:chOff x="2483768" y="3429000"/>
            <a:chExt cx="3132348" cy="137164"/>
          </a:xfrm>
        </p:grpSpPr>
        <p:pic>
          <p:nvPicPr>
            <p:cNvPr id="21"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239852" y="3429000"/>
              <a:ext cx="792088" cy="137164"/>
            </a:xfrm>
            <a:prstGeom prst="rect">
              <a:avLst/>
            </a:prstGeom>
            <a:noFill/>
            <a:ln w="9525">
              <a:noFill/>
              <a:miter lim="800000"/>
              <a:headEnd/>
              <a:tailEnd/>
            </a:ln>
          </p:spPr>
        </p:pic>
        <p:pic>
          <p:nvPicPr>
            <p:cNvPr id="22"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31940" y="3429000"/>
              <a:ext cx="792088" cy="137164"/>
            </a:xfrm>
            <a:prstGeom prst="rect">
              <a:avLst/>
            </a:prstGeom>
            <a:noFill/>
            <a:ln w="9525">
              <a:noFill/>
              <a:miter lim="800000"/>
              <a:headEnd/>
              <a:tailEnd/>
            </a:ln>
          </p:spPr>
        </p:pic>
        <p:pic>
          <p:nvPicPr>
            <p:cNvPr id="23"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824028" y="3429000"/>
              <a:ext cx="792088" cy="137164"/>
            </a:xfrm>
            <a:prstGeom prst="rect">
              <a:avLst/>
            </a:prstGeom>
            <a:noFill/>
            <a:ln w="9525">
              <a:noFill/>
              <a:miter lim="800000"/>
              <a:headEnd/>
              <a:tailEnd/>
            </a:ln>
          </p:spPr>
        </p:pic>
        <p:pic>
          <p:nvPicPr>
            <p:cNvPr id="24"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483768" y="3429000"/>
              <a:ext cx="792088" cy="137164"/>
            </a:xfrm>
            <a:prstGeom prst="rect">
              <a:avLst/>
            </a:prstGeom>
            <a:noFill/>
            <a:ln w="9525">
              <a:noFill/>
              <a:miter lim="800000"/>
              <a:headEnd/>
              <a:tailEnd/>
            </a:ln>
          </p:spPr>
        </p:pic>
      </p:grpSp>
      <p:sp>
        <p:nvSpPr>
          <p:cNvPr id="26" name="Title 25"/>
          <p:cNvSpPr>
            <a:spLocks noGrp="1"/>
          </p:cNvSpPr>
          <p:nvPr>
            <p:ph type="title"/>
          </p:nvPr>
        </p:nvSpPr>
        <p:spPr>
          <a:xfrm>
            <a:off x="192024" y="1271016"/>
            <a:ext cx="8229600" cy="576064"/>
          </a:xfrm>
          <a:prstGeom prst="rect">
            <a:avLst/>
          </a:prstGeom>
        </p:spPr>
        <p:txBody>
          <a:bodyPr/>
          <a:lstStyle>
            <a:lvl1pPr algn="l">
              <a:defRPr sz="3200" b="1" i="1"/>
            </a:lvl1pPr>
          </a:lstStyle>
          <a:p>
            <a:r>
              <a:rPr lang="en-US" dirty="0" smtClean="0"/>
              <a:t>Click to edit Master title style</a:t>
            </a:r>
            <a:endParaRPr lang="en-US" dirty="0"/>
          </a:p>
        </p:txBody>
      </p:sp>
    </p:spTree>
    <p:extLst>
      <p:ext uri="{BB962C8B-B14F-4D97-AF65-F5344CB8AC3E}">
        <p14:creationId xmlns:p14="http://schemas.microsoft.com/office/powerpoint/2010/main" val="330474735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781EB67-2A90-4200-9BA2-30E97DA6D2F2}" type="datetimeFigureOut">
              <a:rPr lang="en-US">
                <a:solidFill>
                  <a:prstClr val="black">
                    <a:tint val="75000"/>
                  </a:prstClr>
                </a:solidFill>
                <a:latin typeface="Calibri"/>
              </a:rPr>
              <a:pPr/>
              <a:t>9/17/2013</a:t>
            </a:fld>
            <a:endParaRPr lang="en-US" dirty="0">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fld id="{1BF60ED4-FA33-4109-9E68-8D643789672C}" type="slidenum">
              <a:rPr lang="en-US">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1319982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F2DCD75-DEDE-40A1-BE1D-088F30B1C77A}" type="datetimeFigureOut">
              <a:rPr lang="en-US">
                <a:solidFill>
                  <a:prstClr val="black">
                    <a:tint val="75000"/>
                  </a:prstClr>
                </a:solidFill>
                <a:latin typeface="Calibri"/>
              </a:rPr>
              <a:pPr/>
              <a:t>9/17/2013</a:t>
            </a:fld>
            <a:endParaRPr lang="en-US" dirty="0">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fld id="{EE804364-C023-4B04-94F6-368519A3C783}" type="slidenum">
              <a:rPr lang="en-US">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24392482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56E8B02-9CFB-427D-BEBF-37AEAE47535E}" type="datetimeFigureOut">
              <a:rPr lang="en-US">
                <a:solidFill>
                  <a:prstClr val="black">
                    <a:tint val="75000"/>
                  </a:prstClr>
                </a:solidFill>
                <a:latin typeface="Calibri"/>
              </a:rPr>
              <a:pPr>
                <a:defRPr/>
              </a:pPr>
              <a:t>9/17/2013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4D5396C-2526-4071-B3A0-D0CF698A747F}"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539712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30992A-3685-4DCD-96EA-4AE8583F5423}" type="datetimeFigureOut">
              <a:rPr lang="en-US">
                <a:solidFill>
                  <a:prstClr val="black">
                    <a:tint val="75000"/>
                  </a:prstClr>
                </a:solidFill>
                <a:latin typeface="Calibri"/>
              </a:rPr>
              <a:pPr>
                <a:defRPr/>
              </a:pPr>
              <a:t>9/17/2013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FB9FBF1D-25C0-4C29-AFBF-6B4B3ABD8C22}"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17454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04790F-0D81-40A8-ADCF-11A842557809}" type="datetimeFigureOut">
              <a:rPr lang="en-US">
                <a:solidFill>
                  <a:prstClr val="black">
                    <a:tint val="75000"/>
                  </a:prstClr>
                </a:solidFill>
                <a:latin typeface="Calibri"/>
              </a:rPr>
              <a:pPr>
                <a:defRPr/>
              </a:pPr>
              <a:t>9/17/2013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9A8D8056-25D0-483D-854A-14D0FCEAE0C6}"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6662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9C43E1-8799-4569-A5AA-570A8B4F6FA3}" type="datetimeFigureOut">
              <a:rPr lang="en-US">
                <a:solidFill>
                  <a:prstClr val="black">
                    <a:tint val="75000"/>
                  </a:prstClr>
                </a:solidFill>
                <a:latin typeface="Calibri"/>
              </a:rPr>
              <a:pPr>
                <a:defRPr/>
              </a:pPr>
              <a:t>9/17/2013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19E4A5A8-9F67-48C2-9E36-8B7BBCAB939D}"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23720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Text Box 3"/>
          <p:cNvSpPr txBox="1">
            <a:spLocks noGrp="1" noChangeArrowheads="1"/>
          </p:cNvSpPr>
          <p:nvPr>
            <p:ph type="sldNum" sz="quarter" idx="10"/>
          </p:nvPr>
        </p:nvSpPr>
        <p:spPr>
          <a:ln/>
        </p:spPr>
        <p:txBody>
          <a:bodyPr/>
          <a:lstStyle>
            <a:lvl1pPr>
              <a:defRPr/>
            </a:lvl1pPr>
          </a:lstStyle>
          <a:p>
            <a:pPr>
              <a:defRPr/>
            </a:pPr>
            <a:fld id="{18990769-54BF-6D4C-ACA2-DDE5D355DFDE}" type="slidenum">
              <a:rPr lang="en-US"/>
              <a:pPr>
                <a:defRPr/>
              </a:pPr>
              <a:t>‹#›</a:t>
            </a:fld>
            <a:endParaRPr lang="en-US"/>
          </a:p>
        </p:txBody>
      </p:sp>
    </p:spTree>
    <p:extLst>
      <p:ext uri="{BB962C8B-B14F-4D97-AF65-F5344CB8AC3E}">
        <p14:creationId xmlns:p14="http://schemas.microsoft.com/office/powerpoint/2010/main" val="3193467113"/>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949BA04-2383-47FD-A63E-502CE1EB5672}" type="datetimeFigureOut">
              <a:rPr lang="en-US">
                <a:solidFill>
                  <a:prstClr val="black">
                    <a:tint val="75000"/>
                  </a:prstClr>
                </a:solidFill>
                <a:latin typeface="Calibri"/>
              </a:rPr>
              <a:pPr>
                <a:defRPr/>
              </a:pPr>
              <a:t>9/17/2013</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E10C268D-6BFE-4A12-8CAD-799247AE18FA}"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56334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97C422-977C-46FD-9024-1087C6E0E8DB}" type="datetimeFigureOut">
              <a:rPr lang="en-US">
                <a:solidFill>
                  <a:prstClr val="black">
                    <a:tint val="75000"/>
                  </a:prstClr>
                </a:solidFill>
                <a:latin typeface="Calibri"/>
              </a:rPr>
              <a:pPr>
                <a:defRPr/>
              </a:pPr>
              <a:t>9/17/2013</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C50D2712-3407-4112-99C5-4EDEB9769B79}"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6101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E1AA6AA-37C3-43F3-A1A2-46E151B777FC}" type="datetimeFigureOut">
              <a:rPr lang="en-US">
                <a:solidFill>
                  <a:prstClr val="black">
                    <a:tint val="75000"/>
                  </a:prstClr>
                </a:solidFill>
                <a:latin typeface="Calibri"/>
              </a:rPr>
              <a:pPr>
                <a:defRPr/>
              </a:pPr>
              <a:t>9/17/2013</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615B039A-0F94-46B7-8A21-B72452C90974}"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663512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62A54FD-B0FA-4B80-992E-583B1272C959}" type="datetimeFigureOut">
              <a:rPr lang="en-US">
                <a:solidFill>
                  <a:prstClr val="black">
                    <a:tint val="75000"/>
                  </a:prstClr>
                </a:solidFill>
                <a:latin typeface="Calibri"/>
              </a:rPr>
              <a:pPr>
                <a:defRPr/>
              </a:pPr>
              <a:t>9/17/2013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C00A1922-FB22-4112-859E-E93BD5467D1C}"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82482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1CBBF5-553D-459B-8305-7E91818E5D71}" type="datetimeFigureOut">
              <a:rPr lang="en-US">
                <a:solidFill>
                  <a:prstClr val="black">
                    <a:tint val="75000"/>
                  </a:prstClr>
                </a:solidFill>
                <a:latin typeface="Calibri"/>
              </a:rPr>
              <a:pPr>
                <a:defRPr/>
              </a:pPr>
              <a:t>9/17/2013</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C2A72B42-07E9-42C6-8160-5ED299C8B4C6}"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29045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4F0A1A-A74A-44FD-923D-D64535163996}" type="datetimeFigureOut">
              <a:rPr lang="en-US">
                <a:solidFill>
                  <a:prstClr val="black">
                    <a:tint val="75000"/>
                  </a:prstClr>
                </a:solidFill>
                <a:latin typeface="Calibri"/>
              </a:rPr>
              <a:pPr>
                <a:defRPr/>
              </a:pPr>
              <a:t>9/17/2013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620A93D1-0EF9-46E8-836C-EC97A2902BF7}"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07574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F9001C9-3F26-4610-9CC0-2FB7964F6C98}" type="datetimeFigureOut">
              <a:rPr lang="en-US">
                <a:solidFill>
                  <a:prstClr val="black">
                    <a:tint val="75000"/>
                  </a:prstClr>
                </a:solidFill>
                <a:latin typeface="Calibri"/>
              </a:rPr>
              <a:pPr>
                <a:defRPr/>
              </a:pPr>
              <a:t>9/17/2013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E6C586B4-DB9D-4579-B1EE-504270B2C3DD}"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84166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Box 3"/>
          <p:cNvSpPr txBox="1">
            <a:spLocks noGrp="1" noChangeArrowheads="1"/>
          </p:cNvSpPr>
          <p:nvPr>
            <p:ph type="sldNum" sz="quarter" idx="10"/>
          </p:nvPr>
        </p:nvSpPr>
        <p:spPr>
          <a:ln/>
        </p:spPr>
        <p:txBody>
          <a:bodyPr/>
          <a:lstStyle>
            <a:lvl1pPr>
              <a:defRPr/>
            </a:lvl1pPr>
          </a:lstStyle>
          <a:p>
            <a:pPr>
              <a:defRPr/>
            </a:pPr>
            <a:fld id="{43DCF128-8BAF-1242-BEE6-FBFD8A7CBD80}" type="slidenum">
              <a:rPr lang="en-US"/>
              <a:pPr>
                <a:defRPr/>
              </a:pPr>
              <a:t>‹#›</a:t>
            </a:fld>
            <a:endParaRPr lang="en-US"/>
          </a:p>
        </p:txBody>
      </p:sp>
    </p:spTree>
    <p:extLst>
      <p:ext uri="{BB962C8B-B14F-4D97-AF65-F5344CB8AC3E}">
        <p14:creationId xmlns:p14="http://schemas.microsoft.com/office/powerpoint/2010/main" val="95827758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Box 3"/>
          <p:cNvSpPr txBox="1">
            <a:spLocks noGrp="1" noChangeArrowheads="1"/>
          </p:cNvSpPr>
          <p:nvPr>
            <p:ph type="sldNum" sz="quarter" idx="10"/>
          </p:nvPr>
        </p:nvSpPr>
        <p:spPr>
          <a:ln/>
        </p:spPr>
        <p:txBody>
          <a:bodyPr/>
          <a:lstStyle>
            <a:lvl1pPr>
              <a:defRPr/>
            </a:lvl1pPr>
          </a:lstStyle>
          <a:p>
            <a:pPr>
              <a:defRPr/>
            </a:pPr>
            <a:fld id="{E903F2FB-D484-F446-9CF9-06D3EC85D81B}" type="slidenum">
              <a:rPr lang="en-US"/>
              <a:pPr>
                <a:defRPr/>
              </a:pPr>
              <a:t>‹#›</a:t>
            </a:fld>
            <a:endParaRPr lang="en-US"/>
          </a:p>
        </p:txBody>
      </p:sp>
    </p:spTree>
    <p:extLst>
      <p:ext uri="{BB962C8B-B14F-4D97-AF65-F5344CB8AC3E}">
        <p14:creationId xmlns:p14="http://schemas.microsoft.com/office/powerpoint/2010/main" val="25516976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Box 3"/>
          <p:cNvSpPr txBox="1">
            <a:spLocks noGrp="1" noChangeArrowheads="1"/>
          </p:cNvSpPr>
          <p:nvPr>
            <p:ph type="sldNum" sz="quarter" idx="10"/>
          </p:nvPr>
        </p:nvSpPr>
        <p:spPr>
          <a:ln/>
        </p:spPr>
        <p:txBody>
          <a:bodyPr/>
          <a:lstStyle>
            <a:lvl1pPr>
              <a:defRPr/>
            </a:lvl1pPr>
          </a:lstStyle>
          <a:p>
            <a:pPr>
              <a:defRPr/>
            </a:pPr>
            <a:fld id="{2AD4E57F-1BCE-7F40-AC12-E5555FA891FF}" type="slidenum">
              <a:rPr lang="en-US"/>
              <a:pPr>
                <a:defRPr/>
              </a:pPr>
              <a:t>‹#›</a:t>
            </a:fld>
            <a:endParaRPr lang="en-US"/>
          </a:p>
        </p:txBody>
      </p:sp>
    </p:spTree>
    <p:extLst>
      <p:ext uri="{BB962C8B-B14F-4D97-AF65-F5344CB8AC3E}">
        <p14:creationId xmlns:p14="http://schemas.microsoft.com/office/powerpoint/2010/main" val="253332221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3"/>
          <p:cNvSpPr txBox="1">
            <a:spLocks noGrp="1" noChangeArrowheads="1"/>
          </p:cNvSpPr>
          <p:nvPr>
            <p:ph type="sldNum" sz="quarter" idx="10"/>
          </p:nvPr>
        </p:nvSpPr>
        <p:spPr>
          <a:ln/>
        </p:spPr>
        <p:txBody>
          <a:bodyPr/>
          <a:lstStyle>
            <a:lvl1pPr>
              <a:defRPr/>
            </a:lvl1pPr>
          </a:lstStyle>
          <a:p>
            <a:pPr>
              <a:defRPr/>
            </a:pPr>
            <a:fld id="{C60AEA22-48B7-2B4B-939F-D29252AF6982}" type="slidenum">
              <a:rPr lang="en-US"/>
              <a:pPr>
                <a:defRPr/>
              </a:pPr>
              <a:t>‹#›</a:t>
            </a:fld>
            <a:endParaRPr lang="en-US"/>
          </a:p>
        </p:txBody>
      </p:sp>
    </p:spTree>
    <p:extLst>
      <p:ext uri="{BB962C8B-B14F-4D97-AF65-F5344CB8AC3E}">
        <p14:creationId xmlns:p14="http://schemas.microsoft.com/office/powerpoint/2010/main" val="364191131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9F7D2B17-B849-9C4D-8106-DE8789290634}" type="slidenum">
              <a:rPr lang="en-US"/>
              <a:pPr>
                <a:defRPr/>
              </a:pPr>
              <a:t>‹#›</a:t>
            </a:fld>
            <a:endParaRPr lang="en-US"/>
          </a:p>
        </p:txBody>
      </p:sp>
    </p:spTree>
    <p:extLst>
      <p:ext uri="{BB962C8B-B14F-4D97-AF65-F5344CB8AC3E}">
        <p14:creationId xmlns:p14="http://schemas.microsoft.com/office/powerpoint/2010/main" val="124501618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Light"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Box 3"/>
          <p:cNvSpPr txBox="1">
            <a:spLocks noGrp="1" noChangeArrowheads="1"/>
          </p:cNvSpPr>
          <p:nvPr>
            <p:ph type="sldNum" sz="quarter" idx="10"/>
          </p:nvPr>
        </p:nvSpPr>
        <p:spPr>
          <a:ln/>
        </p:spPr>
        <p:txBody>
          <a:bodyPr/>
          <a:lstStyle>
            <a:lvl1pPr>
              <a:defRPr/>
            </a:lvl1pPr>
          </a:lstStyle>
          <a:p>
            <a:pPr>
              <a:defRPr/>
            </a:pPr>
            <a:fld id="{BF95FB11-C050-4B49-A23F-2DAF7D822653}" type="slidenum">
              <a:rPr lang="en-US"/>
              <a:pPr>
                <a:defRPr/>
              </a:pPr>
              <a:t>‹#›</a:t>
            </a:fld>
            <a:endParaRPr lang="en-US"/>
          </a:p>
        </p:txBody>
      </p:sp>
    </p:spTree>
    <p:extLst>
      <p:ext uri="{BB962C8B-B14F-4D97-AF65-F5344CB8AC3E}">
        <p14:creationId xmlns:p14="http://schemas.microsoft.com/office/powerpoint/2010/main" val="150152469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2.gif"/><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diagramData" Target="../diagrams/data1.xml"/><Relationship Id="rId18" Type="http://schemas.openxmlformats.org/officeDocument/2006/relationships/image" Target="../media/image5.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17" Type="http://schemas.microsoft.com/office/2007/relationships/diagramDrawing" Target="../diagrams/drawing1.xml"/><Relationship Id="rId2" Type="http://schemas.openxmlformats.org/officeDocument/2006/relationships/slideLayout" Target="../slideLayouts/slideLayout27.xml"/><Relationship Id="rId16" Type="http://schemas.openxmlformats.org/officeDocument/2006/relationships/diagramColors" Target="../diagrams/colors1.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diagramQuickStyle" Target="../diagrams/quickStyle1.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diagramLayout" Target="../diagrams/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457200" y="90488"/>
            <a:ext cx="8229600" cy="150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91440" bIns="50800" numCol="1" anchor="ctr" anchorCtr="0" compatLnSpc="1">
            <a:prstTxWarp prst="textNoShape">
              <a:avLst/>
            </a:prstTxWarp>
          </a:bodyPr>
          <a:lstStyle/>
          <a:p>
            <a:pPr lvl="0"/>
            <a:r>
              <a:rPr lang="en-US">
                <a:sym typeface="Gill Sans" charset="0"/>
              </a:rPr>
              <a:t>Click to edit Master title style</a:t>
            </a:r>
          </a:p>
        </p:txBody>
      </p:sp>
      <p:sp>
        <p:nvSpPr>
          <p:cNvPr id="4098" name="Rectangle 2"/>
          <p:cNvSpPr>
            <a:spLocks noGrp="1" noChangeArrowheads="1"/>
          </p:cNvSpPr>
          <p:nvPr>
            <p:ph type="body" idx="1"/>
          </p:nvPr>
        </p:nvSpPr>
        <p:spPr bwMode="auto">
          <a:xfrm>
            <a:off x="457200" y="1600200"/>
            <a:ext cx="822960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50800" tIns="50800" rIns="91440" bIns="50800" numCol="1" anchor="t" anchorCtr="0" compatLnSpc="1">
            <a:prstTxWarp prst="textNoShape">
              <a:avLst/>
            </a:prstTxWarp>
          </a:bodyPr>
          <a:lstStyle/>
          <a:p>
            <a:pPr lvl="0"/>
            <a:r>
              <a:rPr lang="en-US">
                <a:sym typeface="Gill Sans Light" charset="0"/>
              </a:rPr>
              <a:t>Click to edit Master text styles</a:t>
            </a:r>
          </a:p>
          <a:p>
            <a:pPr lvl="1"/>
            <a:r>
              <a:rPr lang="en-US">
                <a:sym typeface="Gill Sans Light" charset="0"/>
              </a:rPr>
              <a:t>Second level</a:t>
            </a:r>
          </a:p>
          <a:p>
            <a:pPr lvl="2"/>
            <a:r>
              <a:rPr lang="en-US">
                <a:sym typeface="Gill Sans Light" charset="0"/>
              </a:rPr>
              <a:t>Third level</a:t>
            </a:r>
          </a:p>
          <a:p>
            <a:pPr lvl="3"/>
            <a:r>
              <a:rPr lang="en-US">
                <a:sym typeface="Gill Sans Light" charset="0"/>
              </a:rPr>
              <a:t>Fourth level</a:t>
            </a:r>
          </a:p>
          <a:p>
            <a:pPr lvl="4"/>
            <a:r>
              <a:rPr lang="en-US">
                <a:sym typeface="Gill Sans Light" charset="0"/>
              </a:rPr>
              <a:t>Fifth level</a:t>
            </a:r>
          </a:p>
        </p:txBody>
      </p:sp>
      <p:sp>
        <p:nvSpPr>
          <p:cNvPr id="4099" name="Text Box 3"/>
          <p:cNvSpPr txBox="1">
            <a:spLocks noGrp="1" noChangeArrowheads="1"/>
          </p:cNvSpPr>
          <p:nvPr>
            <p:ph type="sldNum" sz="quarter" idx="4"/>
          </p:nvPr>
        </p:nvSpPr>
        <p:spPr bwMode="auto">
          <a:xfrm>
            <a:off x="7694613" y="6508750"/>
            <a:ext cx="306387"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ctr">
              <a:defRPr sz="1200">
                <a:solidFill>
                  <a:srgbClr val="3986A4"/>
                </a:solidFill>
                <a:latin typeface="Lucida Grande" charset="0"/>
                <a:ea typeface="ＭＳ Ｐゴシック" charset="0"/>
                <a:cs typeface="Lucida Grande" charset="0"/>
              </a:defRPr>
            </a:lvl1pPr>
            <a:lvl2pPr>
              <a:defRPr sz="1200">
                <a:solidFill>
                  <a:schemeClr val="tx1"/>
                </a:solidFill>
                <a:latin typeface="Lucida Grande" charset="0"/>
                <a:ea typeface="ＭＳ Ｐゴシック" charset="0"/>
              </a:defRPr>
            </a:lvl2pPr>
            <a:lvl3pPr>
              <a:defRPr sz="1200">
                <a:solidFill>
                  <a:schemeClr val="tx1"/>
                </a:solidFill>
                <a:latin typeface="Lucida Grande" charset="0"/>
                <a:ea typeface="ＭＳ Ｐゴシック" charset="0"/>
              </a:defRPr>
            </a:lvl3pPr>
            <a:lvl4pPr>
              <a:defRPr sz="1200">
                <a:solidFill>
                  <a:schemeClr val="tx1"/>
                </a:solidFill>
                <a:latin typeface="Lucida Grande" charset="0"/>
                <a:ea typeface="ＭＳ Ｐゴシック" charset="0"/>
              </a:defRPr>
            </a:lvl4pPr>
            <a:lvl5pPr>
              <a:defRPr sz="1200">
                <a:solidFill>
                  <a:schemeClr val="tx1"/>
                </a:solidFill>
                <a:latin typeface="Lucida Grande" charset="0"/>
                <a:ea typeface="ＭＳ Ｐゴシック" charset="0"/>
              </a:defRPr>
            </a:lvl5pPr>
            <a:lvl6pPr fontAlgn="base">
              <a:spcBef>
                <a:spcPct val="0"/>
              </a:spcBef>
              <a:spcAft>
                <a:spcPct val="0"/>
              </a:spcAft>
              <a:defRPr sz="1200">
                <a:solidFill>
                  <a:schemeClr val="tx1"/>
                </a:solidFill>
                <a:latin typeface="Lucida Grande" charset="0"/>
                <a:ea typeface="ＭＳ Ｐゴシック" charset="0"/>
              </a:defRPr>
            </a:lvl6pPr>
            <a:lvl7pPr fontAlgn="base">
              <a:spcBef>
                <a:spcPct val="0"/>
              </a:spcBef>
              <a:spcAft>
                <a:spcPct val="0"/>
              </a:spcAft>
              <a:defRPr sz="1200">
                <a:solidFill>
                  <a:schemeClr val="tx1"/>
                </a:solidFill>
                <a:latin typeface="Lucida Grande" charset="0"/>
                <a:ea typeface="ＭＳ Ｐゴシック" charset="0"/>
              </a:defRPr>
            </a:lvl7pPr>
            <a:lvl8pPr fontAlgn="base">
              <a:spcBef>
                <a:spcPct val="0"/>
              </a:spcBef>
              <a:spcAft>
                <a:spcPct val="0"/>
              </a:spcAft>
              <a:defRPr sz="1200">
                <a:solidFill>
                  <a:schemeClr val="tx1"/>
                </a:solidFill>
                <a:latin typeface="Lucida Grande" charset="0"/>
                <a:ea typeface="ＭＳ Ｐゴシック" charset="0"/>
              </a:defRPr>
            </a:lvl8pPr>
            <a:lvl9pPr fontAlgn="base">
              <a:spcBef>
                <a:spcPct val="0"/>
              </a:spcBef>
              <a:spcAft>
                <a:spcPct val="0"/>
              </a:spcAft>
              <a:defRPr sz="1200">
                <a:solidFill>
                  <a:schemeClr val="tx1"/>
                </a:solidFill>
                <a:latin typeface="Lucida Grande" charset="0"/>
                <a:ea typeface="ＭＳ Ｐゴシック" charset="0"/>
              </a:defRPr>
            </a:lvl9pPr>
          </a:lstStyle>
          <a:p>
            <a:pPr>
              <a:defRPr/>
            </a:pPr>
            <a:fld id="{C5161A7C-319B-0E47-A632-DEACC9A5FBCE}" type="slidenum">
              <a:rPr lang="en-US">
                <a:sym typeface="Lucida Grande" charset="0"/>
              </a:rPr>
              <a:pPr>
                <a:defRPr/>
              </a:pPr>
              <a:t>‹#›</a:t>
            </a:fld>
            <a:endParaRPr lang="en-US">
              <a:sym typeface="Lucida Grande" charset="0"/>
            </a:endParaRPr>
          </a:p>
        </p:txBody>
      </p:sp>
    </p:spTree>
    <p:extLst>
      <p:ext uri="{BB962C8B-B14F-4D97-AF65-F5344CB8AC3E}">
        <p14:creationId xmlns:p14="http://schemas.microsoft.com/office/powerpoint/2010/main" val="374694673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ransition/>
  <p:hf hdr="0" ftr="0" dt="0"/>
  <p:txStyles>
    <p:titleStyle>
      <a:lvl1pPr marL="39688" indent="-39688" algn="ctr" rtl="0" eaLnBrk="0" fontAlgn="base" hangingPunct="0">
        <a:spcBef>
          <a:spcPct val="0"/>
        </a:spcBef>
        <a:spcAft>
          <a:spcPct val="0"/>
        </a:spcAft>
        <a:defRPr sz="4400" b="1">
          <a:solidFill>
            <a:srgbClr val="424142"/>
          </a:solidFill>
          <a:latin typeface="+mj-lt"/>
          <a:ea typeface="+mj-ea"/>
          <a:cs typeface="+mj-cs"/>
          <a:sym typeface="Gill Sans" charset="0"/>
        </a:defRPr>
      </a:lvl1pPr>
      <a:lvl2pPr marL="39688" indent="-39688" algn="ctr" rtl="0" eaLnBrk="0" fontAlgn="base" hangingPunct="0">
        <a:spcBef>
          <a:spcPct val="0"/>
        </a:spcBef>
        <a:spcAft>
          <a:spcPct val="0"/>
        </a:spcAft>
        <a:defRPr sz="4400" b="1">
          <a:solidFill>
            <a:srgbClr val="424142"/>
          </a:solidFill>
          <a:latin typeface="Gill Sans" charset="0"/>
          <a:ea typeface="ヒラギノ角ゴ ProN W6" charset="0"/>
          <a:cs typeface="ヒラギノ角ゴ ProN W6" charset="0"/>
          <a:sym typeface="Gill Sans" charset="0"/>
        </a:defRPr>
      </a:lvl2pPr>
      <a:lvl3pPr marL="39688" indent="-39688" algn="ctr" rtl="0" eaLnBrk="0" fontAlgn="base" hangingPunct="0">
        <a:spcBef>
          <a:spcPct val="0"/>
        </a:spcBef>
        <a:spcAft>
          <a:spcPct val="0"/>
        </a:spcAft>
        <a:defRPr sz="4400" b="1">
          <a:solidFill>
            <a:srgbClr val="424142"/>
          </a:solidFill>
          <a:latin typeface="Gill Sans" charset="0"/>
          <a:ea typeface="ヒラギノ角ゴ ProN W6" charset="0"/>
          <a:cs typeface="ヒラギノ角ゴ ProN W6" charset="0"/>
          <a:sym typeface="Gill Sans" charset="0"/>
        </a:defRPr>
      </a:lvl3pPr>
      <a:lvl4pPr marL="39688" indent="-39688" algn="ctr" rtl="0" eaLnBrk="0" fontAlgn="base" hangingPunct="0">
        <a:spcBef>
          <a:spcPct val="0"/>
        </a:spcBef>
        <a:spcAft>
          <a:spcPct val="0"/>
        </a:spcAft>
        <a:defRPr sz="4400" b="1">
          <a:solidFill>
            <a:srgbClr val="424142"/>
          </a:solidFill>
          <a:latin typeface="Gill Sans" charset="0"/>
          <a:ea typeface="ヒラギノ角ゴ ProN W6" charset="0"/>
          <a:cs typeface="ヒラギノ角ゴ ProN W6" charset="0"/>
          <a:sym typeface="Gill Sans" charset="0"/>
        </a:defRPr>
      </a:lvl4pPr>
      <a:lvl5pPr marL="39688" indent="-39688" algn="ctr" rtl="0" eaLnBrk="0" fontAlgn="base" hangingPunct="0">
        <a:spcBef>
          <a:spcPct val="0"/>
        </a:spcBef>
        <a:spcAft>
          <a:spcPct val="0"/>
        </a:spcAft>
        <a:defRPr sz="4400" b="1">
          <a:solidFill>
            <a:srgbClr val="424142"/>
          </a:solidFill>
          <a:latin typeface="Gill Sans" charset="0"/>
          <a:ea typeface="ヒラギノ角ゴ ProN W6" charset="0"/>
          <a:cs typeface="ヒラギノ角ゴ ProN W6" charset="0"/>
          <a:sym typeface="Gill Sans" charset="0"/>
        </a:defRPr>
      </a:lvl5pPr>
      <a:lvl6pPr marL="496888" algn="ctr" rtl="0" fontAlgn="base">
        <a:spcBef>
          <a:spcPct val="0"/>
        </a:spcBef>
        <a:spcAft>
          <a:spcPct val="0"/>
        </a:spcAft>
        <a:defRPr sz="4400" b="1">
          <a:solidFill>
            <a:srgbClr val="424142"/>
          </a:solidFill>
          <a:latin typeface="Gill Sans" charset="0"/>
          <a:ea typeface="ヒラギノ角ゴ ProN W6" charset="0"/>
          <a:cs typeface="ヒラギノ角ゴ ProN W6" charset="0"/>
          <a:sym typeface="Gill Sans" charset="0"/>
        </a:defRPr>
      </a:lvl6pPr>
      <a:lvl7pPr marL="954088" algn="ctr" rtl="0" fontAlgn="base">
        <a:spcBef>
          <a:spcPct val="0"/>
        </a:spcBef>
        <a:spcAft>
          <a:spcPct val="0"/>
        </a:spcAft>
        <a:defRPr sz="4400" b="1">
          <a:solidFill>
            <a:srgbClr val="424142"/>
          </a:solidFill>
          <a:latin typeface="Gill Sans" charset="0"/>
          <a:ea typeface="ヒラギノ角ゴ ProN W6" charset="0"/>
          <a:cs typeface="ヒラギノ角ゴ ProN W6" charset="0"/>
          <a:sym typeface="Gill Sans" charset="0"/>
        </a:defRPr>
      </a:lvl7pPr>
      <a:lvl8pPr marL="1411288" algn="ctr" rtl="0" fontAlgn="base">
        <a:spcBef>
          <a:spcPct val="0"/>
        </a:spcBef>
        <a:spcAft>
          <a:spcPct val="0"/>
        </a:spcAft>
        <a:defRPr sz="4400" b="1">
          <a:solidFill>
            <a:srgbClr val="424142"/>
          </a:solidFill>
          <a:latin typeface="Gill Sans" charset="0"/>
          <a:ea typeface="ヒラギノ角ゴ ProN W6" charset="0"/>
          <a:cs typeface="ヒラギノ角ゴ ProN W6" charset="0"/>
          <a:sym typeface="Gill Sans" charset="0"/>
        </a:defRPr>
      </a:lvl8pPr>
      <a:lvl9pPr marL="1868488" algn="ctr" rtl="0" fontAlgn="base">
        <a:spcBef>
          <a:spcPct val="0"/>
        </a:spcBef>
        <a:spcAft>
          <a:spcPct val="0"/>
        </a:spcAft>
        <a:defRPr sz="4400" b="1">
          <a:solidFill>
            <a:srgbClr val="424142"/>
          </a:solidFill>
          <a:latin typeface="Gill Sans" charset="0"/>
          <a:ea typeface="ヒラギノ角ゴ ProN W6" charset="0"/>
          <a:cs typeface="ヒラギノ角ゴ ProN W6" charset="0"/>
          <a:sym typeface="Gill Sans" charset="0"/>
        </a:defRPr>
      </a:lvl9pPr>
    </p:titleStyle>
    <p:bodyStyle>
      <a:lvl1pPr marL="382588" indent="-342900" algn="l" rtl="0" eaLnBrk="0" fontAlgn="base" hangingPunct="0">
        <a:spcBef>
          <a:spcPts val="600"/>
        </a:spcBef>
        <a:spcAft>
          <a:spcPct val="0"/>
        </a:spcAft>
        <a:buClr>
          <a:srgbClr val="424142"/>
        </a:buClr>
        <a:buSzPct val="100000"/>
        <a:buFont typeface="Arial" charset="0"/>
        <a:buChar char="•"/>
        <a:defRPr sz="2400">
          <a:solidFill>
            <a:srgbClr val="424142"/>
          </a:solidFill>
          <a:latin typeface="+mn-lt"/>
          <a:ea typeface="+mn-ea"/>
          <a:cs typeface="+mn-cs"/>
          <a:sym typeface="Gill Sans Light" charset="0"/>
        </a:defRPr>
      </a:lvl1pPr>
      <a:lvl2pPr marL="731838" indent="-285750" algn="l" rtl="0" eaLnBrk="0" fontAlgn="base" hangingPunct="0">
        <a:spcBef>
          <a:spcPts val="500"/>
        </a:spcBef>
        <a:spcAft>
          <a:spcPct val="0"/>
        </a:spcAft>
        <a:buClr>
          <a:srgbClr val="424142"/>
        </a:buClr>
        <a:buSzPct val="100000"/>
        <a:buFont typeface="Arial" charset="0"/>
        <a:buChar char="–"/>
        <a:defRPr sz="2000">
          <a:solidFill>
            <a:srgbClr val="424142"/>
          </a:solidFill>
          <a:latin typeface="+mn-lt"/>
          <a:ea typeface="+mn-ea"/>
          <a:cs typeface="+mn-cs"/>
          <a:sym typeface="Gill Sans Light" charset="0"/>
        </a:defRPr>
      </a:lvl2pPr>
      <a:lvl3pPr marL="1131888" indent="-228600" algn="l" rtl="0" eaLnBrk="0" fontAlgn="base" hangingPunct="0">
        <a:spcBef>
          <a:spcPts val="400"/>
        </a:spcBef>
        <a:spcAft>
          <a:spcPct val="0"/>
        </a:spcAft>
        <a:buClr>
          <a:srgbClr val="424142"/>
        </a:buClr>
        <a:buSzPct val="100000"/>
        <a:buFont typeface="Arial" charset="0"/>
        <a:buChar char="•"/>
        <a:defRPr>
          <a:solidFill>
            <a:srgbClr val="424142"/>
          </a:solidFill>
          <a:latin typeface="+mn-lt"/>
          <a:ea typeface="+mn-ea"/>
          <a:cs typeface="+mn-cs"/>
          <a:sym typeface="Gill Sans Light" charset="0"/>
        </a:defRPr>
      </a:lvl3pPr>
      <a:lvl4pPr marL="1589088" indent="-228600" algn="l" rtl="0" eaLnBrk="0" fontAlgn="base" hangingPunct="0">
        <a:spcBef>
          <a:spcPts val="400"/>
        </a:spcBef>
        <a:spcAft>
          <a:spcPct val="0"/>
        </a:spcAft>
        <a:buClr>
          <a:srgbClr val="424142"/>
        </a:buClr>
        <a:buSzPct val="100000"/>
        <a:buFont typeface="Arial" charset="0"/>
        <a:buChar char="–"/>
        <a:defRPr sz="1600">
          <a:solidFill>
            <a:srgbClr val="424142"/>
          </a:solidFill>
          <a:latin typeface="+mn-lt"/>
          <a:ea typeface="+mn-ea"/>
          <a:cs typeface="+mn-cs"/>
          <a:sym typeface="Gill Sans Light" charset="0"/>
        </a:defRPr>
      </a:lvl4pPr>
      <a:lvl5pPr marL="2046288" indent="-228600" algn="l" rtl="0" eaLnBrk="0" fontAlgn="base" hangingPunct="0">
        <a:spcBef>
          <a:spcPts val="300"/>
        </a:spcBef>
        <a:spcAft>
          <a:spcPct val="0"/>
        </a:spcAft>
        <a:buClr>
          <a:srgbClr val="424142"/>
        </a:buClr>
        <a:buSzPct val="100000"/>
        <a:buFont typeface="Arial" charset="0"/>
        <a:buChar char="»"/>
        <a:defRPr sz="1400">
          <a:solidFill>
            <a:srgbClr val="424142"/>
          </a:solidFill>
          <a:latin typeface="+mn-lt"/>
          <a:ea typeface="+mn-ea"/>
          <a:cs typeface="+mn-cs"/>
          <a:sym typeface="Gill Sans Light" charset="0"/>
        </a:defRPr>
      </a:lvl5pPr>
      <a:lvl6pPr marL="2503488" indent="-228600" algn="l" rtl="0" fontAlgn="base">
        <a:spcBef>
          <a:spcPts val="300"/>
        </a:spcBef>
        <a:spcAft>
          <a:spcPct val="0"/>
        </a:spcAft>
        <a:buClr>
          <a:srgbClr val="424142"/>
        </a:buClr>
        <a:buSzPct val="100000"/>
        <a:buFont typeface="Arial" charset="0"/>
        <a:buChar char="»"/>
        <a:defRPr sz="1400">
          <a:solidFill>
            <a:srgbClr val="424142"/>
          </a:solidFill>
          <a:latin typeface="+mn-lt"/>
          <a:ea typeface="+mn-ea"/>
          <a:cs typeface="+mn-cs"/>
          <a:sym typeface="Gill Sans Light" charset="0"/>
        </a:defRPr>
      </a:lvl6pPr>
      <a:lvl7pPr marL="2960688" indent="-228600" algn="l" rtl="0" fontAlgn="base">
        <a:spcBef>
          <a:spcPts val="300"/>
        </a:spcBef>
        <a:spcAft>
          <a:spcPct val="0"/>
        </a:spcAft>
        <a:buClr>
          <a:srgbClr val="424142"/>
        </a:buClr>
        <a:buSzPct val="100000"/>
        <a:buFont typeface="Arial" charset="0"/>
        <a:buChar char="»"/>
        <a:defRPr sz="1400">
          <a:solidFill>
            <a:srgbClr val="424142"/>
          </a:solidFill>
          <a:latin typeface="+mn-lt"/>
          <a:ea typeface="+mn-ea"/>
          <a:cs typeface="+mn-cs"/>
          <a:sym typeface="Gill Sans Light" charset="0"/>
        </a:defRPr>
      </a:lvl7pPr>
      <a:lvl8pPr marL="3417888" indent="-228600" algn="l" rtl="0" fontAlgn="base">
        <a:spcBef>
          <a:spcPts val="300"/>
        </a:spcBef>
        <a:spcAft>
          <a:spcPct val="0"/>
        </a:spcAft>
        <a:buClr>
          <a:srgbClr val="424142"/>
        </a:buClr>
        <a:buSzPct val="100000"/>
        <a:buFont typeface="Arial" charset="0"/>
        <a:buChar char="»"/>
        <a:defRPr sz="1400">
          <a:solidFill>
            <a:srgbClr val="424142"/>
          </a:solidFill>
          <a:latin typeface="+mn-lt"/>
          <a:ea typeface="+mn-ea"/>
          <a:cs typeface="+mn-cs"/>
          <a:sym typeface="Gill Sans Light" charset="0"/>
        </a:defRPr>
      </a:lvl8pPr>
      <a:lvl9pPr marL="3875088" indent="-228600" algn="l" rtl="0" fontAlgn="base">
        <a:spcBef>
          <a:spcPts val="300"/>
        </a:spcBef>
        <a:spcAft>
          <a:spcPct val="0"/>
        </a:spcAft>
        <a:buClr>
          <a:srgbClr val="424142"/>
        </a:buClr>
        <a:buSzPct val="100000"/>
        <a:buFont typeface="Arial" charset="0"/>
        <a:buChar char="»"/>
        <a:defRPr sz="1400">
          <a:solidFill>
            <a:srgbClr val="424142"/>
          </a:solidFill>
          <a:latin typeface="+mn-lt"/>
          <a:ea typeface="+mn-ea"/>
          <a:cs typeface="+mn-cs"/>
          <a:sym typeface="Gill Sans Ligh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entury Schoolbook"/>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auto">
              <a:spcBef>
                <a:spcPts val="0"/>
              </a:spcBef>
              <a:spcAft>
                <a:spcPts val="0"/>
              </a:spcAft>
            </a:pPr>
            <a:fld id="{163E5630-49ED-4E4F-9157-1638031A64F6}" type="datetimeFigureOut">
              <a:rPr lang="en-US" smtClean="0">
                <a:solidFill>
                  <a:srgbClr val="575F6D"/>
                </a:solidFill>
                <a:latin typeface="Century Schoolbook"/>
              </a:rPr>
              <a:pPr fontAlgn="auto">
                <a:spcBef>
                  <a:spcPts val="0"/>
                </a:spcBef>
                <a:spcAft>
                  <a:spcPts val="0"/>
                </a:spcAft>
              </a:pPr>
              <a:t>9/17/2013</a:t>
            </a:fld>
            <a:endParaRPr lang="en-US">
              <a:solidFill>
                <a:srgbClr val="575F6D"/>
              </a:solidFill>
              <a:latin typeface="Century Schoolbook"/>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auto">
              <a:spcBef>
                <a:spcPts val="0"/>
              </a:spcBef>
              <a:spcAft>
                <a:spcPts val="0"/>
              </a:spcAft>
            </a:pPr>
            <a:endParaRPr lang="en-US">
              <a:solidFill>
                <a:srgbClr val="575F6D"/>
              </a:solidFill>
              <a:latin typeface="Century Schoolbook"/>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entury Schoolbook"/>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entury Schoolbook"/>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a:solidFill>
                <a:prstClr val="white"/>
              </a:solidFill>
              <a:latin typeface="Century Schoolbook"/>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a:solidFill>
                <a:prstClr val="black"/>
              </a:solidFill>
              <a:latin typeface="Century Schoolbook"/>
            </a:endParaRPr>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entury Schoolbook"/>
            </a:endParaRPr>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fontAlgn="auto">
              <a:spcBef>
                <a:spcPts val="0"/>
              </a:spcBef>
              <a:spcAft>
                <a:spcPts val="0"/>
              </a:spcAft>
            </a:pPr>
            <a:fld id="{BE53A877-3141-4462-97BB-31A428A06990}" type="slidenum">
              <a:rPr lang="en-US" smtClean="0">
                <a:latin typeface="Century Schoolbook"/>
              </a:rPr>
              <a:pPr fontAlgn="auto">
                <a:spcBef>
                  <a:spcPts val="0"/>
                </a:spcBef>
                <a:spcAft>
                  <a:spcPts val="0"/>
                </a:spcAft>
              </a:pPr>
              <a:t>‹#›</a:t>
            </a:fld>
            <a:endParaRPr lang="en-US">
              <a:latin typeface="Century Schoolbook"/>
            </a:endParaRPr>
          </a:p>
        </p:txBody>
      </p:sp>
    </p:spTree>
    <p:extLst>
      <p:ext uri="{BB962C8B-B14F-4D97-AF65-F5344CB8AC3E}">
        <p14:creationId xmlns:p14="http://schemas.microsoft.com/office/powerpoint/2010/main" val="32902545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5" cstate="print">
            <a:alphaModFix amt="15000"/>
            <a:lum/>
            <a:extLst>
              <a:ext uri="{28A0092B-C50C-407E-A947-70E740481C1C}">
                <a14:useLocalDpi xmlns:a14="http://schemas.microsoft.com/office/drawing/2010/main"/>
              </a:ext>
            </a:extLst>
          </a:blip>
          <a:srcRect/>
          <a:stretch>
            <a:fillRect t="-14000" b="-14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Calibri"/>
              </a:rPr>
              <a:t>3/27/2012</a:t>
            </a:r>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dirty="0" smtClean="0">
                <a:solidFill>
                  <a:prstClr val="black">
                    <a:tint val="75000"/>
                  </a:prstClr>
                </a:solidFill>
                <a:latin typeface="Calibri"/>
              </a:rPr>
              <a:t>FHWA Program Performance Management</a:t>
            </a:r>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D7CC362-72AE-439C-993A-F6D8AA9142FC}" type="slidenum">
              <a:rPr lang="en-US" smtClean="0">
                <a:solidFill>
                  <a:prstClr val="black">
                    <a:tint val="75000"/>
                  </a:prstClr>
                </a:solidFill>
                <a:latin typeface="Calibri"/>
              </a:rPr>
              <a:pPr fontAlgn="auto">
                <a:spcBef>
                  <a:spcPts val="0"/>
                </a:spcBef>
                <a:spcAft>
                  <a:spcPts val="0"/>
                </a:spcAft>
              </a:pPr>
              <a:t>‹#›</a:t>
            </a:fld>
            <a:endParaRPr lang="en-US" dirty="0">
              <a:solidFill>
                <a:prstClr val="black">
                  <a:tint val="75000"/>
                </a:prstClr>
              </a:solidFill>
              <a:latin typeface="Calibri"/>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82991223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5E9EFF"/>
            </a:gs>
            <a:gs pos="39999">
              <a:srgbClr val="85C2FF"/>
            </a:gs>
            <a:gs pos="70000">
              <a:srgbClr val="C4D6EB"/>
            </a:gs>
            <a:gs pos="100000">
              <a:srgbClr val="FFEBFA"/>
            </a:gs>
          </a:gsLst>
          <a:lin ang="5400000" scaled="1"/>
        </a:gradFill>
        <a:effectLst/>
      </p:bgPr>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CCB2A16-4B66-49EB-8C81-8F15EFE69B3D}" type="datetimeFigureOut">
              <a:rPr lang="en-US">
                <a:solidFill>
                  <a:prstClr val="black">
                    <a:tint val="75000"/>
                  </a:prstClr>
                </a:solidFill>
                <a:latin typeface="Arial" charset="0"/>
              </a:rPr>
              <a:pPr>
                <a:defRPr/>
              </a:pPr>
              <a:t>9/17/2013</a:t>
            </a:fld>
            <a:endParaRPr lang="en-US">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5BFF4B7-8E2B-47F2-A984-57E501EB9E89}" type="slidenum">
              <a:rPr lang="en-US">
                <a:solidFill>
                  <a:prstClr val="black">
                    <a:tint val="75000"/>
                  </a:prstClr>
                </a:solidFill>
                <a:latin typeface="Arial" charset="0"/>
              </a:rPr>
              <a:pPr>
                <a:defRPr/>
              </a:pPr>
              <a:t>‹#›</a:t>
            </a:fld>
            <a:endParaRPr lang="en-US">
              <a:solidFill>
                <a:prstClr val="black">
                  <a:tint val="75000"/>
                </a:prstClr>
              </a:solidFill>
              <a:latin typeface="Arial" charset="0"/>
            </a:endParaRPr>
          </a:p>
        </p:txBody>
      </p:sp>
      <p:grpSp>
        <p:nvGrpSpPr>
          <p:cNvPr id="2" name="Group 5"/>
          <p:cNvGrpSpPr>
            <a:grpSpLocks/>
          </p:cNvGrpSpPr>
          <p:nvPr userDrawn="1"/>
        </p:nvGrpSpPr>
        <p:grpSpPr bwMode="auto">
          <a:xfrm>
            <a:off x="152400" y="152400"/>
            <a:ext cx="914400" cy="914400"/>
            <a:chOff x="304800" y="228600"/>
            <a:chExt cx="1386309" cy="1347935"/>
          </a:xfrm>
        </p:grpSpPr>
        <p:graphicFrame>
          <p:nvGraphicFramePr>
            <p:cNvPr id="8" name="Diagram 7"/>
            <p:cNvGraphicFramePr/>
            <p:nvPr/>
          </p:nvGraphicFramePr>
          <p:xfrm>
            <a:off x="304800" y="228600"/>
            <a:ext cx="1386309" cy="1347935"/>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6153" name="Picture 9"/>
            <p:cNvPicPr>
              <a:picLocks noChangeAspect="1" noChangeArrowheads="1"/>
            </p:cNvPicPr>
            <p:nvPr/>
          </p:nvPicPr>
          <p:blipFill>
            <a:blip r:embed="rId18" cstate="print">
              <a:lum contrast="10000"/>
            </a:blip>
            <a:srcRect/>
            <a:stretch>
              <a:fillRect/>
            </a:stretch>
          </p:blipFill>
          <p:spPr bwMode="auto">
            <a:xfrm>
              <a:off x="735013" y="638175"/>
              <a:ext cx="533400" cy="511175"/>
            </a:xfrm>
            <a:prstGeom prst="rect">
              <a:avLst/>
            </a:prstGeom>
            <a:noFill/>
            <a:ln w="9525">
              <a:noFill/>
              <a:miter lim="800000"/>
              <a:headEnd/>
              <a:tailEnd/>
            </a:ln>
          </p:spPr>
        </p:pic>
      </p:grpSp>
    </p:spTree>
    <p:extLst>
      <p:ext uri="{BB962C8B-B14F-4D97-AF65-F5344CB8AC3E}">
        <p14:creationId xmlns:p14="http://schemas.microsoft.com/office/powerpoint/2010/main" val="213696074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5.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7.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32.xml"/><Relationship Id="rId5" Type="http://schemas.openxmlformats.org/officeDocument/2006/relationships/image" Target="../media/image33.png"/><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2753" name="Picture 1"/>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9688" y="6521450"/>
            <a:ext cx="1611312"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2754" name="AutoShape 2"/>
          <p:cNvSpPr>
            <a:spLocks/>
          </p:cNvSpPr>
          <p:nvPr/>
        </p:nvSpPr>
        <p:spPr bwMode="auto">
          <a:xfrm>
            <a:off x="0" y="5194300"/>
            <a:ext cx="9144000" cy="1663700"/>
          </a:xfrm>
          <a:custGeom>
            <a:avLst/>
            <a:gdLst>
              <a:gd name="T0" fmla="*/ 0 w 21600"/>
              <a:gd name="T1" fmla="*/ 0 h 21600"/>
              <a:gd name="T2" fmla="*/ 0 w 21600"/>
              <a:gd name="T3" fmla="*/ 2147483647 h 21600"/>
              <a:gd name="T4" fmla="*/ 2147483647 w 21600"/>
              <a:gd name="T5" fmla="*/ 2147483647 h 21600"/>
              <a:gd name="T6" fmla="*/ 2147483647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EA9B7C"/>
          </a:solidFill>
          <a:ln>
            <a:noFill/>
          </a:ln>
          <a:extLst/>
        </p:spPr>
        <p:txBody>
          <a:bodyPr lIns="0" tIns="0" rIns="0" bIns="0"/>
          <a:lstStyle/>
          <a:p>
            <a:endParaRPr lang="en-US" sz="1800" smtClean="0">
              <a:solidFill>
                <a:srgbClr val="FFFFFF"/>
              </a:solidFill>
              <a:latin typeface="Lucida Grande" charset="0"/>
              <a:ea typeface="ヒラギノ角ゴ ProN W3" charset="0"/>
              <a:cs typeface="ヒラギノ角ゴ ProN W3" charset="0"/>
              <a:sym typeface="Lucida Grande" charset="0"/>
            </a:endParaRPr>
          </a:p>
        </p:txBody>
      </p:sp>
      <p:sp>
        <p:nvSpPr>
          <p:cNvPr id="202755" name="Rectangle 4"/>
          <p:cNvSpPr>
            <a:spLocks/>
          </p:cNvSpPr>
          <p:nvPr/>
        </p:nvSpPr>
        <p:spPr bwMode="auto">
          <a:xfrm>
            <a:off x="0" y="6427788"/>
            <a:ext cx="9144000" cy="430212"/>
          </a:xfrm>
          <a:prstGeom prst="rect">
            <a:avLst/>
          </a:prstGeom>
          <a:solidFill>
            <a:srgbClr val="D9D9D9"/>
          </a:solidFill>
          <a:ln>
            <a:noFill/>
          </a:ln>
          <a:extLst>
            <a:ext uri="{91240B29-F687-4F45-9708-019B960494DF}">
              <a14:hiddenLine xmlns:a14="http://schemas.microsoft.com/office/drawing/2010/main" w="50800">
                <a:solidFill>
                  <a:srgbClr val="000000"/>
                </a:solidFill>
                <a:miter lim="800000"/>
                <a:headEnd/>
                <a:tailEnd/>
              </a14:hiddenLine>
            </a:ext>
          </a:extLst>
        </p:spPr>
        <p:txBody>
          <a:bodyPr lIns="0" tIns="0" rIns="0" bIns="0"/>
          <a:lstStyle/>
          <a:p>
            <a:endParaRPr lang="en-US" sz="1800" smtClean="0">
              <a:solidFill>
                <a:srgbClr val="FFFFFF"/>
              </a:solidFill>
              <a:latin typeface="Lucida Grande" charset="0"/>
              <a:ea typeface="ヒラギノ角ゴ ProN W3" charset="0"/>
              <a:cs typeface="ヒラギノ角ゴ ProN W3" charset="0"/>
              <a:sym typeface="Lucida Grande" charset="0"/>
            </a:endParaRPr>
          </a:p>
        </p:txBody>
      </p:sp>
      <p:sp>
        <p:nvSpPr>
          <p:cNvPr id="21510" name="Rectangle 6"/>
          <p:cNvSpPr>
            <a:spLocks noGrp="1" noChangeArrowheads="1"/>
          </p:cNvSpPr>
          <p:nvPr>
            <p:ph type="title"/>
          </p:nvPr>
        </p:nvSpPr>
        <p:spPr>
          <a:xfrm>
            <a:off x="304800" y="1588"/>
            <a:ext cx="8839200" cy="5168900"/>
          </a:xfrm>
        </p:spPr>
        <p:txBody>
          <a:bodyPr rIns="132080">
            <a:normAutofit fontScale="90000"/>
          </a:bodyPr>
          <a:lstStyle/>
          <a:p>
            <a:pPr indent="0" algn="l" eaLnBrk="1" hangingPunct="1">
              <a:defRPr/>
            </a:pPr>
            <a:r>
              <a:rPr lang="en-US" sz="4200" dirty="0" smtClean="0">
                <a:solidFill>
                  <a:schemeClr val="tx1"/>
                </a:solidFill>
                <a:latin typeface="Calibri"/>
                <a:cs typeface="Calibri"/>
              </a:rPr>
              <a:t>Transportation Asset Management Webinar Series</a:t>
            </a:r>
            <a:br>
              <a:rPr lang="en-US" sz="4200" dirty="0" smtClean="0">
                <a:solidFill>
                  <a:schemeClr val="tx1"/>
                </a:solidFill>
                <a:latin typeface="Calibri"/>
                <a:cs typeface="Calibri"/>
              </a:rPr>
            </a:br>
            <a:r>
              <a:rPr lang="en-US" sz="4200" b="0" dirty="0" smtClean="0">
                <a:solidFill>
                  <a:schemeClr val="tx1"/>
                </a:solidFill>
                <a:latin typeface="Calibri"/>
                <a:cs typeface="Calibri"/>
              </a:rPr>
              <a:t>Webinar 6: Addressing Preservation and Maintenance in Asset Management Plans</a:t>
            </a:r>
            <a:r>
              <a:rPr lang="en-US" sz="4200" b="0" dirty="0" smtClean="0">
                <a:solidFill>
                  <a:schemeClr val="tx1"/>
                </a:solidFill>
                <a:latin typeface="Calibri"/>
                <a:ea typeface="ヒラギノ角ゴ ProN W3" charset="0"/>
                <a:cs typeface="Calibri"/>
              </a:rPr>
              <a:t/>
            </a:r>
            <a:br>
              <a:rPr lang="en-US" sz="4200" b="0" dirty="0" smtClean="0">
                <a:solidFill>
                  <a:schemeClr val="tx1"/>
                </a:solidFill>
                <a:latin typeface="Calibri"/>
                <a:ea typeface="ヒラギノ角ゴ ProN W3" charset="0"/>
                <a:cs typeface="Calibri"/>
              </a:rPr>
            </a:br>
            <a:r>
              <a:rPr lang="en-US" sz="2400" b="0" dirty="0" smtClean="0">
                <a:solidFill>
                  <a:schemeClr val="tx1"/>
                </a:solidFill>
                <a:latin typeface="Calibri"/>
                <a:cs typeface="Calibri"/>
              </a:rPr>
              <a:t/>
            </a:r>
            <a:br>
              <a:rPr lang="en-US" sz="2400" b="0" dirty="0" smtClean="0">
                <a:solidFill>
                  <a:schemeClr val="tx1"/>
                </a:solidFill>
                <a:latin typeface="Calibri"/>
                <a:cs typeface="Calibri"/>
              </a:rPr>
            </a:br>
            <a:r>
              <a:rPr lang="en-US" sz="2400" b="0" dirty="0" smtClean="0">
                <a:solidFill>
                  <a:schemeClr val="tx1"/>
                </a:solidFill>
                <a:latin typeface="Calibri"/>
                <a:cs typeface="Calibri"/>
              </a:rPr>
              <a:t>Sponsored by FHWA and AASHTO</a:t>
            </a:r>
            <a:r>
              <a:rPr lang="en-US" sz="2400" b="0" dirty="0" smtClean="0">
                <a:solidFill>
                  <a:schemeClr val="tx1"/>
                </a:solidFill>
                <a:latin typeface="Calibri"/>
                <a:ea typeface="ヒラギノ角ゴ ProN W3" charset="0"/>
                <a:cs typeface="Calibri"/>
              </a:rPr>
              <a:t/>
            </a:r>
            <a:br>
              <a:rPr lang="en-US" sz="2400" b="0" dirty="0" smtClean="0">
                <a:solidFill>
                  <a:schemeClr val="tx1"/>
                </a:solidFill>
                <a:latin typeface="Calibri"/>
                <a:ea typeface="ヒラギノ角ゴ ProN W3" charset="0"/>
                <a:cs typeface="Calibri"/>
              </a:rPr>
            </a:br>
            <a:r>
              <a:rPr lang="en-US" sz="2400" b="0" dirty="0" smtClean="0">
                <a:solidFill>
                  <a:schemeClr val="tx1"/>
                </a:solidFill>
                <a:latin typeface="Calibri"/>
                <a:ea typeface="ヒラギノ角ゴ ProN W3" charset="0"/>
                <a:cs typeface="Calibri"/>
              </a:rPr>
              <a:t/>
            </a:r>
            <a:br>
              <a:rPr lang="en-US" sz="2400" b="0" dirty="0" smtClean="0">
                <a:solidFill>
                  <a:schemeClr val="tx1"/>
                </a:solidFill>
                <a:latin typeface="Calibri"/>
                <a:ea typeface="ヒラギノ角ゴ ProN W3" charset="0"/>
                <a:cs typeface="Calibri"/>
              </a:rPr>
            </a:br>
            <a:r>
              <a:rPr lang="en-US" sz="2400" b="0" dirty="0" smtClean="0">
                <a:solidFill>
                  <a:schemeClr val="tx1"/>
                </a:solidFill>
                <a:latin typeface="Calibri"/>
                <a:ea typeface="ヒラギノ角ゴ ProN W3" charset="0"/>
                <a:cs typeface="Calibri"/>
              </a:rPr>
              <a:t/>
            </a:r>
            <a:br>
              <a:rPr lang="en-US" sz="2400" b="0" dirty="0" smtClean="0">
                <a:solidFill>
                  <a:schemeClr val="tx1"/>
                </a:solidFill>
                <a:latin typeface="Calibri"/>
                <a:ea typeface="ヒラギノ角ゴ ProN W3" charset="0"/>
                <a:cs typeface="Calibri"/>
              </a:rPr>
            </a:br>
            <a:r>
              <a:rPr lang="en-US" sz="1750" b="0" dirty="0" smtClean="0">
                <a:solidFill>
                  <a:schemeClr val="tx1"/>
                </a:solidFill>
                <a:latin typeface="Calibri"/>
                <a:ea typeface="ヒラギノ角ゴ ProN W3" charset="0"/>
                <a:cs typeface="Calibri"/>
              </a:rPr>
              <a:t>Press </a:t>
            </a:r>
            <a:r>
              <a:rPr lang="en-US" sz="1750" b="0" dirty="0">
                <a:solidFill>
                  <a:schemeClr val="tx1"/>
                </a:solidFill>
                <a:latin typeface="Calibri"/>
                <a:ea typeface="ヒラギノ角ゴ ProN W3" charset="0"/>
                <a:cs typeface="Calibri"/>
              </a:rPr>
              <a:t>F5 to </a:t>
            </a:r>
            <a:r>
              <a:rPr lang="en-US" sz="1750" b="0" dirty="0" smtClean="0">
                <a:solidFill>
                  <a:schemeClr val="tx1"/>
                </a:solidFill>
                <a:latin typeface="Calibri"/>
                <a:ea typeface="ヒラギノ角ゴ ProN W3" charset="0"/>
                <a:cs typeface="Calibri"/>
              </a:rPr>
              <a:t>enter full </a:t>
            </a:r>
            <a:r>
              <a:rPr lang="en-US" sz="1750" b="0" dirty="0">
                <a:solidFill>
                  <a:schemeClr val="tx1"/>
                </a:solidFill>
                <a:latin typeface="Calibri"/>
                <a:ea typeface="ヒラギノ角ゴ ProN W3" charset="0"/>
                <a:cs typeface="Calibri"/>
              </a:rPr>
              <a:t>screen mode, press Esc to </a:t>
            </a:r>
            <a:r>
              <a:rPr lang="en-US" sz="1750" b="0" dirty="0" smtClean="0">
                <a:solidFill>
                  <a:schemeClr val="tx1"/>
                </a:solidFill>
                <a:latin typeface="Calibri"/>
                <a:ea typeface="ヒラギノ角ゴ ProN W3" charset="0"/>
                <a:cs typeface="Calibri"/>
              </a:rPr>
              <a:t>exit full </a:t>
            </a:r>
            <a:r>
              <a:rPr lang="en-US" sz="1750" b="0" dirty="0">
                <a:solidFill>
                  <a:schemeClr val="tx1"/>
                </a:solidFill>
                <a:latin typeface="Calibri"/>
                <a:ea typeface="ヒラギノ角ゴ ProN W3" charset="0"/>
                <a:cs typeface="Calibri"/>
              </a:rPr>
              <a:t>screen </a:t>
            </a:r>
            <a:r>
              <a:rPr lang="en-US" sz="1750" b="0" dirty="0" smtClean="0">
                <a:solidFill>
                  <a:schemeClr val="tx1"/>
                </a:solidFill>
                <a:latin typeface="Calibri"/>
                <a:ea typeface="ヒラギノ角ゴ ProN W3" charset="0"/>
                <a:cs typeface="Calibri"/>
              </a:rPr>
              <a:t>mode.</a:t>
            </a:r>
            <a:br>
              <a:rPr lang="en-US" sz="1750" b="0" dirty="0" smtClean="0">
                <a:solidFill>
                  <a:schemeClr val="tx1"/>
                </a:solidFill>
                <a:latin typeface="Calibri"/>
                <a:ea typeface="ヒラギノ角ゴ ProN W3" charset="0"/>
                <a:cs typeface="Calibri"/>
              </a:rPr>
            </a:br>
            <a:r>
              <a:rPr lang="en-US" sz="1750" dirty="0" smtClean="0">
                <a:solidFill>
                  <a:schemeClr val="tx1"/>
                </a:solidFill>
                <a:latin typeface="Calibri"/>
                <a:ea typeface="ヒラギノ角ゴ ProN W3" charset="0"/>
                <a:cs typeface="Calibri"/>
              </a:rPr>
              <a:t>Please </a:t>
            </a:r>
            <a:r>
              <a:rPr lang="en-US" sz="1750" dirty="0">
                <a:solidFill>
                  <a:schemeClr val="tx1"/>
                </a:solidFill>
                <a:latin typeface="Calibri"/>
                <a:ea typeface="ヒラギノ角ゴ ProN W3" charset="0"/>
                <a:cs typeface="Calibri"/>
              </a:rPr>
              <a:t>do not put your phone on hold</a:t>
            </a:r>
            <a:r>
              <a:rPr lang="en-US" sz="1750" dirty="0" smtClean="0">
                <a:solidFill>
                  <a:schemeClr val="tx1"/>
                </a:solidFill>
                <a:latin typeface="Calibri"/>
                <a:ea typeface="ヒラギノ角ゴ ProN W3" charset="0"/>
                <a:cs typeface="Calibri"/>
              </a:rPr>
              <a:t>.</a:t>
            </a:r>
            <a:endParaRPr lang="en-US" sz="1750" b="0" dirty="0" smtClean="0">
              <a:solidFill>
                <a:schemeClr val="tx1"/>
              </a:solidFill>
              <a:latin typeface="Calibri"/>
              <a:ea typeface="ヒラギノ角ゴ ProN W3" charset="0"/>
              <a:cs typeface="Calibri"/>
            </a:endParaRPr>
          </a:p>
        </p:txBody>
      </p:sp>
      <p:sp>
        <p:nvSpPr>
          <p:cNvPr id="21511" name="Rectangle 7"/>
          <p:cNvSpPr>
            <a:spLocks noGrp="1" noChangeArrowheads="1"/>
          </p:cNvSpPr>
          <p:nvPr>
            <p:ph type="body" idx="1"/>
          </p:nvPr>
        </p:nvSpPr>
        <p:spPr>
          <a:xfrm>
            <a:off x="1371600" y="5562600"/>
            <a:ext cx="6400800" cy="838200"/>
          </a:xfrm>
        </p:spPr>
        <p:txBody>
          <a:bodyPr rIns="132080"/>
          <a:lstStyle/>
          <a:p>
            <a:pPr marL="39688" indent="0" algn="ctr" eaLnBrk="1" hangingPunct="1">
              <a:buFont typeface="Arial" charset="0"/>
              <a:buNone/>
              <a:defRPr/>
            </a:pPr>
            <a:r>
              <a:rPr lang="en-US" b="1" dirty="0" smtClean="0">
                <a:solidFill>
                  <a:srgbClr val="404040"/>
                </a:solidFill>
                <a:latin typeface="Arial"/>
                <a:cs typeface="Arial"/>
              </a:rPr>
              <a:t>Webinar 6 — September 18, 2013</a:t>
            </a:r>
          </a:p>
        </p:txBody>
      </p:sp>
      <p:pic>
        <p:nvPicPr>
          <p:cNvPr id="202758" name="Picture 1"/>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7467600" y="4300538"/>
            <a:ext cx="15509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759" name="Picture 2"/>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735888" y="4757738"/>
            <a:ext cx="1303337" cy="38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04439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sz="quarter" idx="1"/>
          </p:nvPr>
        </p:nvSpPr>
        <p:spPr/>
        <p:txBody>
          <a:bodyPr/>
          <a:lstStyle/>
          <a:p>
            <a:r>
              <a:rPr lang="en-US" dirty="0" smtClean="0"/>
              <a:t>LA DOTD’s TAMP Status</a:t>
            </a:r>
          </a:p>
          <a:p>
            <a:r>
              <a:rPr lang="en-US" dirty="0" smtClean="0"/>
              <a:t>LA DOTD’s Existing Data</a:t>
            </a:r>
          </a:p>
          <a:p>
            <a:r>
              <a:rPr lang="en-US" dirty="0" smtClean="0"/>
              <a:t>Current TAMP Tasks</a:t>
            </a:r>
          </a:p>
          <a:p>
            <a:r>
              <a:rPr lang="en-US" dirty="0" smtClean="0"/>
              <a:t>Significant Challenges</a:t>
            </a:r>
          </a:p>
          <a:p>
            <a:endParaRPr lang="en-US" dirty="0"/>
          </a:p>
        </p:txBody>
      </p:sp>
    </p:spTree>
    <p:extLst>
      <p:ext uri="{BB962C8B-B14F-4D97-AF65-F5344CB8AC3E}">
        <p14:creationId xmlns:p14="http://schemas.microsoft.com/office/powerpoint/2010/main" val="820720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TAMP STATUS</a:t>
            </a:r>
            <a:endParaRPr lang="en-US" dirty="0"/>
          </a:p>
        </p:txBody>
      </p:sp>
      <p:sp>
        <p:nvSpPr>
          <p:cNvPr id="3" name="Content Placeholder 2"/>
          <p:cNvSpPr>
            <a:spLocks noGrp="1"/>
          </p:cNvSpPr>
          <p:nvPr>
            <p:ph sz="quarter" idx="1"/>
          </p:nvPr>
        </p:nvSpPr>
        <p:spPr/>
        <p:txBody>
          <a:bodyPr>
            <a:normAutofit fontScale="92500"/>
          </a:bodyPr>
          <a:lstStyle/>
          <a:p>
            <a:r>
              <a:rPr lang="en-US" sz="2800" dirty="0" smtClean="0"/>
              <a:t>Created a TAM Steering committee in 2011 </a:t>
            </a:r>
          </a:p>
          <a:p>
            <a:r>
              <a:rPr lang="en-US" sz="2800" dirty="0" smtClean="0"/>
              <a:t>Mr. Michael Bridges serves as Executive Champion</a:t>
            </a:r>
          </a:p>
          <a:p>
            <a:r>
              <a:rPr lang="en-US" sz="2800" dirty="0" smtClean="0"/>
              <a:t>Appointed Chief Maintenance Engineer and Data and Systems Director as Co-Leads</a:t>
            </a:r>
          </a:p>
          <a:p>
            <a:r>
              <a:rPr lang="en-US" sz="2800" dirty="0" smtClean="0"/>
              <a:t>Conducted NHI TAM course with Executive Staff and TAM Committee</a:t>
            </a:r>
          </a:p>
          <a:p>
            <a:r>
              <a:rPr lang="en-US" sz="2800" dirty="0" smtClean="0"/>
              <a:t>Asked to be part of FHWA 3 State Pilot</a:t>
            </a:r>
          </a:p>
          <a:p>
            <a:r>
              <a:rPr lang="en-US" sz="2800" dirty="0" smtClean="0"/>
              <a:t>Conducted 1</a:t>
            </a:r>
            <a:r>
              <a:rPr lang="en-US" sz="2800" baseline="30000" dirty="0" smtClean="0"/>
              <a:t>st</a:t>
            </a:r>
            <a:r>
              <a:rPr lang="en-US" sz="2800" dirty="0" smtClean="0"/>
              <a:t> meeting with FHWA TAMP Consultant during 1</a:t>
            </a:r>
            <a:r>
              <a:rPr lang="en-US" sz="2800" baseline="30000" dirty="0" smtClean="0"/>
              <a:t>st</a:t>
            </a:r>
            <a:r>
              <a:rPr lang="en-US" sz="2800" dirty="0" smtClean="0"/>
              <a:t> Quarter 2013.</a:t>
            </a:r>
            <a:endParaRPr lang="en-US" dirty="0"/>
          </a:p>
        </p:txBody>
      </p:sp>
    </p:spTree>
    <p:extLst>
      <p:ext uri="{BB962C8B-B14F-4D97-AF65-F5344CB8AC3E}">
        <p14:creationId xmlns:p14="http://schemas.microsoft.com/office/powerpoint/2010/main" val="27759262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TAMP STATUS (</a:t>
            </a:r>
            <a:r>
              <a:rPr lang="en-US" dirty="0" err="1" smtClean="0"/>
              <a:t>cont</a:t>
            </a:r>
            <a:r>
              <a:rPr lang="en-US" dirty="0" smtClean="0"/>
              <a:t>)</a:t>
            </a:r>
            <a:endParaRPr lang="en-US" dirty="0"/>
          </a:p>
        </p:txBody>
      </p:sp>
      <p:sp>
        <p:nvSpPr>
          <p:cNvPr id="3" name="Content Placeholder 2"/>
          <p:cNvSpPr>
            <a:spLocks noGrp="1"/>
          </p:cNvSpPr>
          <p:nvPr>
            <p:ph sz="quarter" idx="1"/>
          </p:nvPr>
        </p:nvSpPr>
        <p:spPr/>
        <p:txBody>
          <a:bodyPr>
            <a:normAutofit/>
          </a:bodyPr>
          <a:lstStyle/>
          <a:p>
            <a:r>
              <a:rPr lang="en-US" sz="2800" dirty="0" smtClean="0"/>
              <a:t>Consultant produced Work Plan</a:t>
            </a:r>
          </a:p>
          <a:p>
            <a:r>
              <a:rPr lang="en-US" sz="2800" dirty="0" smtClean="0"/>
              <a:t>LA DOTD assigned tasks to data and process owners</a:t>
            </a:r>
          </a:p>
          <a:p>
            <a:r>
              <a:rPr lang="en-US" sz="2800" dirty="0" smtClean="0"/>
              <a:t>Scheduling more face to face meeting with FHWA TAMP Consultant</a:t>
            </a:r>
          </a:p>
          <a:p>
            <a:r>
              <a:rPr lang="en-US" sz="2800" dirty="0" smtClean="0"/>
              <a:t>Target completion of final draft by end of this calendar year</a:t>
            </a:r>
            <a:endParaRPr lang="en-US" sz="2800" dirty="0"/>
          </a:p>
        </p:txBody>
      </p:sp>
    </p:spTree>
    <p:extLst>
      <p:ext uri="{BB962C8B-B14F-4D97-AF65-F5344CB8AC3E}">
        <p14:creationId xmlns:p14="http://schemas.microsoft.com/office/powerpoint/2010/main" val="1393142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DOTD’s EXISTING DATA</a:t>
            </a:r>
            <a:endParaRPr lang="en-US" dirty="0"/>
          </a:p>
        </p:txBody>
      </p:sp>
      <p:sp>
        <p:nvSpPr>
          <p:cNvPr id="3" name="Content Placeholder 2"/>
          <p:cNvSpPr>
            <a:spLocks noGrp="1"/>
          </p:cNvSpPr>
          <p:nvPr>
            <p:ph sz="quarter" idx="1"/>
          </p:nvPr>
        </p:nvSpPr>
        <p:spPr/>
        <p:txBody>
          <a:bodyPr>
            <a:normAutofit fontScale="92500"/>
          </a:bodyPr>
          <a:lstStyle/>
          <a:p>
            <a:r>
              <a:rPr lang="en-US" sz="2800" dirty="0" smtClean="0"/>
              <a:t>LA DOTD has been doing Asset Management but have not developed a formal plan </a:t>
            </a:r>
          </a:p>
          <a:p>
            <a:pPr lvl="1"/>
            <a:r>
              <a:rPr lang="en-US" sz="2400" dirty="0" smtClean="0"/>
              <a:t>Pavement Management</a:t>
            </a:r>
          </a:p>
          <a:p>
            <a:pPr lvl="1"/>
            <a:r>
              <a:rPr lang="en-US" sz="2400" dirty="0" smtClean="0"/>
              <a:t>Bridge Management</a:t>
            </a:r>
          </a:p>
          <a:p>
            <a:r>
              <a:rPr lang="en-US" sz="2800" dirty="0" smtClean="0"/>
              <a:t>LA DOTD has performance measures and targets for road and bridge</a:t>
            </a:r>
          </a:p>
          <a:p>
            <a:r>
              <a:rPr lang="en-US" sz="2800" dirty="0" smtClean="0"/>
              <a:t>LA DOTD has many plans already in existence </a:t>
            </a:r>
          </a:p>
          <a:p>
            <a:r>
              <a:rPr lang="en-US" sz="2800" dirty="0" smtClean="0"/>
              <a:t>Implemented Agile Assets (Asset Management System)</a:t>
            </a:r>
          </a:p>
          <a:p>
            <a:r>
              <a:rPr lang="en-US" sz="2800" dirty="0" smtClean="0"/>
              <a:t>Starting to include other assets into Agile</a:t>
            </a:r>
          </a:p>
          <a:p>
            <a:endParaRPr lang="en-US" sz="2800" dirty="0" smtClean="0"/>
          </a:p>
          <a:p>
            <a:endParaRPr lang="en-US" dirty="0"/>
          </a:p>
        </p:txBody>
      </p:sp>
    </p:spTree>
    <p:extLst>
      <p:ext uri="{BB962C8B-B14F-4D97-AF65-F5344CB8AC3E}">
        <p14:creationId xmlns:p14="http://schemas.microsoft.com/office/powerpoint/2010/main" val="1348741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TAMP TASKS</a:t>
            </a:r>
            <a:endParaRPr lang="en-US" dirty="0"/>
          </a:p>
        </p:txBody>
      </p:sp>
      <p:sp>
        <p:nvSpPr>
          <p:cNvPr id="3" name="Content Placeholder 2"/>
          <p:cNvSpPr>
            <a:spLocks noGrp="1"/>
          </p:cNvSpPr>
          <p:nvPr>
            <p:ph sz="quarter" idx="1"/>
          </p:nvPr>
        </p:nvSpPr>
        <p:spPr/>
        <p:txBody>
          <a:bodyPr/>
          <a:lstStyle/>
          <a:p>
            <a:r>
              <a:rPr lang="en-US" dirty="0" smtClean="0"/>
              <a:t>Working Plan</a:t>
            </a:r>
          </a:p>
          <a:p>
            <a:r>
              <a:rPr lang="en-US" dirty="0" smtClean="0"/>
              <a:t>LA DOTD’s Task List</a:t>
            </a:r>
            <a:endParaRPr lang="en-US" dirty="0"/>
          </a:p>
        </p:txBody>
      </p:sp>
    </p:spTree>
    <p:extLst>
      <p:ext uri="{BB962C8B-B14F-4D97-AF65-F5344CB8AC3E}">
        <p14:creationId xmlns:p14="http://schemas.microsoft.com/office/powerpoint/2010/main" val="3545776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467600" cy="1143000"/>
          </a:xfrm>
        </p:spPr>
        <p:txBody>
          <a:bodyPr/>
          <a:lstStyle/>
          <a:p>
            <a:r>
              <a:rPr lang="en-US" dirty="0" smtClean="0"/>
              <a:t>FHWA Work Plan Document</a:t>
            </a:r>
            <a:endParaRPr lang="en-US" dirty="0"/>
          </a:p>
        </p:txBody>
      </p:sp>
      <p:pic>
        <p:nvPicPr>
          <p:cNvPr id="21506" name="Picture 2"/>
          <p:cNvPicPr>
            <a:picLocks noChangeAspect="1" noChangeArrowheads="1"/>
          </p:cNvPicPr>
          <p:nvPr/>
        </p:nvPicPr>
        <p:blipFill>
          <a:blip r:embed="rId2" cstate="print"/>
          <a:srcRect/>
          <a:stretch>
            <a:fillRect/>
          </a:stretch>
        </p:blipFill>
        <p:spPr bwMode="auto">
          <a:xfrm>
            <a:off x="2581275" y="838200"/>
            <a:ext cx="4505325" cy="581025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14353874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TAMP Task Chart</a:t>
            </a:r>
            <a:endParaRPr lang="en-US" dirty="0"/>
          </a:p>
        </p:txBody>
      </p:sp>
      <p:graphicFrame>
        <p:nvGraphicFramePr>
          <p:cNvPr id="3" name="Table 2"/>
          <p:cNvGraphicFramePr>
            <a:graphicFrameLocks noGrp="1"/>
          </p:cNvGraphicFramePr>
          <p:nvPr/>
        </p:nvGraphicFramePr>
        <p:xfrm>
          <a:off x="533398" y="1397004"/>
          <a:ext cx="7848601" cy="16406663"/>
        </p:xfrm>
        <a:graphic>
          <a:graphicData uri="http://schemas.openxmlformats.org/drawingml/2006/table">
            <a:tbl>
              <a:tblPr/>
              <a:tblGrid>
                <a:gridCol w="387087"/>
                <a:gridCol w="2120917"/>
                <a:gridCol w="1741893"/>
                <a:gridCol w="1088684"/>
                <a:gridCol w="2510020"/>
              </a:tblGrid>
              <a:tr h="85390">
                <a:tc gridSpan="5">
                  <a:txBody>
                    <a:bodyPr/>
                    <a:lstStyle/>
                    <a:p>
                      <a:pPr algn="ctr" fontAlgn="b"/>
                      <a:endParaRPr lang="en-US" sz="1000" b="1" i="0" u="sng" strike="noStrike" dirty="0">
                        <a:solidFill>
                          <a:srgbClr val="000000"/>
                        </a:solidFill>
                        <a:latin typeface="Calibri"/>
                      </a:endParaRPr>
                    </a:p>
                  </a:txBody>
                  <a:tcPr marL="2774" marR="2774" marT="2774"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311">
                <a:tc>
                  <a:txBody>
                    <a:bodyPr/>
                    <a:lstStyle/>
                    <a:p>
                      <a:pPr algn="ctr" fontAlgn="b"/>
                      <a:endParaRPr lang="en-US" sz="1000" b="0" i="0" u="none" strike="noStrike">
                        <a:solidFill>
                          <a:srgbClr val="000000"/>
                        </a:solidFill>
                        <a:latin typeface="Calibri"/>
                      </a:endParaRPr>
                    </a:p>
                  </a:txBody>
                  <a:tcPr marL="2774" marR="2774" marT="277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2774" marR="2774" marT="277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2774" marR="2774" marT="277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latin typeface="Calibri"/>
                      </a:endParaRPr>
                    </a:p>
                  </a:txBody>
                  <a:tcPr marL="2774" marR="2774" marT="2774"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2774" marR="2774" marT="2774" marB="0" anchor="b">
                    <a:lnL>
                      <a:noFill/>
                    </a:lnL>
                    <a:lnR>
                      <a:noFill/>
                    </a:lnR>
                    <a:lnT>
                      <a:noFill/>
                    </a:lnT>
                    <a:lnB w="6350" cap="flat" cmpd="sng" algn="ctr">
                      <a:solidFill>
                        <a:srgbClr val="000000"/>
                      </a:solidFill>
                      <a:prstDash val="solid"/>
                      <a:round/>
                      <a:headEnd type="none" w="med" len="med"/>
                      <a:tailEnd type="none" w="med" len="med"/>
                    </a:lnB>
                  </a:tcPr>
                </a:tc>
              </a:tr>
              <a:tr h="68311">
                <a:tc>
                  <a:txBody>
                    <a:bodyPr/>
                    <a:lstStyle/>
                    <a:p>
                      <a:pPr algn="ctr" fontAlgn="b"/>
                      <a:r>
                        <a:rPr lang="en-US" sz="1000" b="1" i="0" u="none" strike="noStrike">
                          <a:solidFill>
                            <a:srgbClr val="000000"/>
                          </a:solidFill>
                          <a:latin typeface="Calibri"/>
                        </a:rPr>
                        <a:t>Task #</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1" i="0" u="none" strike="noStrike">
                          <a:solidFill>
                            <a:srgbClr val="000000"/>
                          </a:solidFill>
                          <a:latin typeface="Calibri"/>
                        </a:rPr>
                        <a:t>Task Description</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Assigned To</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Due Date</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a:solidFill>
                            <a:srgbClr val="000000"/>
                          </a:solidFill>
                          <a:latin typeface="Calibri"/>
                        </a:rPr>
                        <a:t>Status</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1</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Develop templates for summarizing pavement and bridge inventory and condition data</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Chris F. - Pavement</a:t>
                      </a:r>
                      <a:br>
                        <a:rPr lang="en-US" sz="1000" b="0" i="0" u="none" strike="noStrike" dirty="0">
                          <a:solidFill>
                            <a:srgbClr val="000000"/>
                          </a:solidFill>
                          <a:latin typeface="Calibri"/>
                        </a:rPr>
                      </a:br>
                      <a:r>
                        <a:rPr lang="en-US" sz="1000" b="0" i="0" u="none" strike="noStrike" dirty="0">
                          <a:solidFill>
                            <a:srgbClr val="000000"/>
                          </a:solidFill>
                          <a:latin typeface="Calibri"/>
                        </a:rPr>
                        <a:t>Scott C. - Bridge</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9/26/2013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Concept of the templetes is very close to information already reported.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2</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Compile data needed to propulate the templetes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Chris F. - Pavement</a:t>
                      </a:r>
                      <a:br>
                        <a:rPr lang="en-US" sz="1000" b="0" i="0" u="none" strike="noStrike">
                          <a:solidFill>
                            <a:srgbClr val="000000"/>
                          </a:solidFill>
                          <a:latin typeface="Calibri"/>
                        </a:rPr>
                      </a:br>
                      <a:r>
                        <a:rPr lang="en-US" sz="1000" b="0" i="0" u="none" strike="noStrike">
                          <a:solidFill>
                            <a:srgbClr val="000000"/>
                          </a:solidFill>
                          <a:latin typeface="Calibri"/>
                        </a:rPr>
                        <a:t>Scott C. - Bridge</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9/26/2013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Most of the informatin is already available and they are working on compiling</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934">
                <a:tc>
                  <a:txBody>
                    <a:bodyPr/>
                    <a:lstStyle/>
                    <a:p>
                      <a:pPr algn="ctr" fontAlgn="b"/>
                      <a:r>
                        <a:rPr lang="en-US" sz="1000" b="0" i="0" u="none" strike="noStrike">
                          <a:solidFill>
                            <a:srgbClr val="000000"/>
                          </a:solidFill>
                          <a:latin typeface="Calibri"/>
                        </a:rPr>
                        <a:t>3</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Identify roadway segments that have recently been added to the NHS, compare against prior NHS, and summarize the gaps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Darrell M. and Jamie S. (FHWA)</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9/26/2013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They are working on the final list, and hopefully have by end of June.</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3246">
                <a:tc>
                  <a:txBody>
                    <a:bodyPr/>
                    <a:lstStyle/>
                    <a:p>
                      <a:pPr algn="ctr" fontAlgn="b"/>
                      <a:r>
                        <a:rPr lang="en-US" sz="1000" b="0" i="0" u="none" strike="noStrike">
                          <a:solidFill>
                            <a:srgbClr val="000000"/>
                          </a:solidFill>
                          <a:latin typeface="Calibri"/>
                        </a:rPr>
                        <a:t>4</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Compile and synthesis existing materials in LA DOTD's Strategic Plan, Long Range Plan, pavement and bridge management systems, dashboards and internal performance scorecards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Dan B. - 30 year plan</a:t>
                      </a:r>
                      <a:br>
                        <a:rPr lang="en-US" sz="1000" b="0" i="0" u="none" strike="noStrike">
                          <a:solidFill>
                            <a:srgbClr val="000000"/>
                          </a:solidFill>
                          <a:latin typeface="Calibri"/>
                        </a:rPr>
                      </a:br>
                      <a:r>
                        <a:rPr lang="en-US" sz="1000" b="0" i="0" u="none" strike="noStrike">
                          <a:solidFill>
                            <a:srgbClr val="000000"/>
                          </a:solidFill>
                          <a:latin typeface="Calibri"/>
                        </a:rPr>
                        <a:t>Chris F. and Scott C. - pavement and bridge</a:t>
                      </a:r>
                      <a:br>
                        <a:rPr lang="en-US" sz="1000" b="0" i="0" u="none" strike="noStrike">
                          <a:solidFill>
                            <a:srgbClr val="000000"/>
                          </a:solidFill>
                          <a:latin typeface="Calibri"/>
                        </a:rPr>
                      </a:br>
                      <a:r>
                        <a:rPr lang="en-US" sz="1000" b="0" i="0" u="none" strike="noStrike">
                          <a:solidFill>
                            <a:srgbClr val="000000"/>
                          </a:solidFill>
                          <a:latin typeface="Calibri"/>
                        </a:rPr>
                        <a:t>Wade L. - Strategic plan, dash boards and score cards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6/27/2013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Plans exist and we are going to compile these documents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934">
                <a:tc>
                  <a:txBody>
                    <a:bodyPr/>
                    <a:lstStyle/>
                    <a:p>
                      <a:pPr algn="ctr" fontAlgn="b"/>
                      <a:r>
                        <a:rPr lang="en-US" sz="1000" b="0" i="0" u="none" strike="noStrike">
                          <a:solidFill>
                            <a:srgbClr val="000000"/>
                          </a:solidFill>
                          <a:latin typeface="Calibri"/>
                        </a:rPr>
                        <a:t>5</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Document the performance measures that will be used throughout the asset management planning session</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Wade L.</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6/27/2013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The measures exist need to compile</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6</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Develop and implement an approach for presenting capacity, condition and maintenance LOS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Hong Z. - capacity</a:t>
                      </a:r>
                      <a:br>
                        <a:rPr lang="en-US" sz="1000" b="0" i="0" u="none" strike="noStrike">
                          <a:solidFill>
                            <a:srgbClr val="000000"/>
                          </a:solidFill>
                          <a:latin typeface="Calibri"/>
                        </a:rPr>
                      </a:br>
                      <a:r>
                        <a:rPr lang="en-US" sz="1000" b="0" i="0" u="none" strike="noStrike">
                          <a:solidFill>
                            <a:srgbClr val="000000"/>
                          </a:solidFill>
                          <a:latin typeface="Calibri"/>
                        </a:rPr>
                        <a:t>Jason C. and Vince L. - Maint. LOS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Approach for - 6/27/2013</a:t>
                      </a:r>
                      <a:br>
                        <a:rPr lang="en-US" sz="1000" b="0" i="0" u="none" strike="noStrike">
                          <a:solidFill>
                            <a:srgbClr val="000000"/>
                          </a:solidFill>
                          <a:latin typeface="Calibri"/>
                        </a:rPr>
                      </a:br>
                      <a:r>
                        <a:rPr lang="en-US" sz="1000" b="0" i="0" u="none" strike="noStrike">
                          <a:solidFill>
                            <a:srgbClr val="000000"/>
                          </a:solidFill>
                          <a:latin typeface="Calibri"/>
                        </a:rPr>
                        <a:t>Complete - 9/26/2013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7</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Document the process for developing pavement and bridge conditon LOS and establishing measures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Chris F. - Pavement</a:t>
                      </a:r>
                      <a:br>
                        <a:rPr lang="en-US" sz="1000" b="0" i="0" u="none" strike="noStrike">
                          <a:solidFill>
                            <a:srgbClr val="000000"/>
                          </a:solidFill>
                          <a:latin typeface="Calibri"/>
                        </a:rPr>
                      </a:br>
                      <a:r>
                        <a:rPr lang="en-US" sz="1000" b="0" i="0" u="none" strike="noStrike">
                          <a:solidFill>
                            <a:srgbClr val="000000"/>
                          </a:solidFill>
                          <a:latin typeface="Calibri"/>
                        </a:rPr>
                        <a:t>Scott C. - Bridge</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9/26/2013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8</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Coordinate with LA DOTD's ongoing budgeting process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Don B. and Robin R.</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Approach for - 6/27/2013</a:t>
                      </a:r>
                      <a:br>
                        <a:rPr lang="en-US" sz="1000" b="0" i="0" u="none" strike="noStrike">
                          <a:solidFill>
                            <a:srgbClr val="000000"/>
                          </a:solidFill>
                          <a:latin typeface="Calibri"/>
                        </a:rPr>
                      </a:br>
                      <a:r>
                        <a:rPr lang="en-US" sz="1000" b="0" i="0" u="none" strike="noStrike">
                          <a:solidFill>
                            <a:srgbClr val="000000"/>
                          </a:solidFill>
                          <a:latin typeface="Calibri"/>
                        </a:rPr>
                        <a:t>Complete - 12/15/2013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9</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Develop and implement a process for analyzing future bridge conditions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Scott C.</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Approach for - 6/27/2013</a:t>
                      </a:r>
                      <a:br>
                        <a:rPr lang="en-US" sz="1000" b="0" i="0" u="none" strike="noStrike">
                          <a:solidFill>
                            <a:srgbClr val="000000"/>
                          </a:solidFill>
                          <a:latin typeface="Calibri"/>
                        </a:rPr>
                      </a:br>
                      <a:r>
                        <a:rPr lang="en-US" sz="1000" b="0" i="0" u="none" strike="noStrike">
                          <a:solidFill>
                            <a:srgbClr val="000000"/>
                          </a:solidFill>
                          <a:latin typeface="Calibri"/>
                        </a:rPr>
                        <a:t>Complete - 9/26/2013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In process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10</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Develop and approach for considering non-condition related needs into the performance gap analysis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Robin R.</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Approach for - 6/27/2013</a:t>
                      </a:r>
                      <a:br>
                        <a:rPr lang="en-US" sz="1000" b="0" i="0" u="none" strike="noStrike">
                          <a:solidFill>
                            <a:srgbClr val="000000"/>
                          </a:solidFill>
                          <a:latin typeface="Calibri"/>
                        </a:rPr>
                      </a:br>
                      <a:r>
                        <a:rPr lang="en-US" sz="1000" b="0" i="0" u="none" strike="noStrike">
                          <a:solidFill>
                            <a:srgbClr val="000000"/>
                          </a:solidFill>
                          <a:latin typeface="Calibri"/>
                        </a:rPr>
                        <a:t>Complete - 9/26/2013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11">
                <a:tc>
                  <a:txBody>
                    <a:bodyPr/>
                    <a:lstStyle/>
                    <a:p>
                      <a:pPr algn="ctr" fontAlgn="b"/>
                      <a:r>
                        <a:rPr lang="en-US" sz="1000" b="0" i="0" u="none" strike="noStrike">
                          <a:solidFill>
                            <a:srgbClr val="000000"/>
                          </a:solidFill>
                          <a:latin typeface="Calibri"/>
                        </a:rPr>
                        <a:t>11</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Document the performance gap process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Mr. Bridges, Jason C., and Vince L.</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9/26/2013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934">
                <a:tc>
                  <a:txBody>
                    <a:bodyPr/>
                    <a:lstStyle/>
                    <a:p>
                      <a:pPr algn="ctr" fontAlgn="b"/>
                      <a:r>
                        <a:rPr lang="en-US" sz="1000" b="0" i="0" u="none" strike="noStrike">
                          <a:solidFill>
                            <a:srgbClr val="000000"/>
                          </a:solidFill>
                          <a:latin typeface="Calibri"/>
                        </a:rPr>
                        <a:t>12</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Summarize the importance of considering lifecycle costs, and describe how bridges and pavement are managed throughout their whole life</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Chris F. - Pavement</a:t>
                      </a:r>
                      <a:br>
                        <a:rPr lang="en-US" sz="1000" b="0" i="0" u="none" strike="noStrike">
                          <a:solidFill>
                            <a:srgbClr val="000000"/>
                          </a:solidFill>
                          <a:latin typeface="Calibri"/>
                        </a:rPr>
                      </a:br>
                      <a:r>
                        <a:rPr lang="en-US" sz="1000" b="0" i="0" u="none" strike="noStrike">
                          <a:solidFill>
                            <a:srgbClr val="000000"/>
                          </a:solidFill>
                          <a:latin typeface="Calibri"/>
                        </a:rPr>
                        <a:t>Scott C. - Bridge</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7/25/2013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13</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Document how lifecylce costs are addressed by LA DOTD's pavement mangement system</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Chris F.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7/25/2013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14</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Update and document the process for incorporating lifecycle costs into district-level decision making</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Chris F. - Pavement</a:t>
                      </a:r>
                      <a:br>
                        <a:rPr lang="en-US" sz="1000" b="0" i="0" u="none" strike="noStrike">
                          <a:solidFill>
                            <a:srgbClr val="000000"/>
                          </a:solidFill>
                          <a:latin typeface="Calibri"/>
                        </a:rPr>
                      </a:br>
                      <a:r>
                        <a:rPr lang="en-US" sz="1000" b="0" i="0" u="none" strike="noStrike">
                          <a:solidFill>
                            <a:srgbClr val="000000"/>
                          </a:solidFill>
                          <a:latin typeface="Calibri"/>
                        </a:rPr>
                        <a:t>Scott C. - Bridge</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7/25/2013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15</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Develop lifecycle cost estimates for adding a new lane mile of pavement</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Chris F. - capital costs</a:t>
                      </a:r>
                      <a:br>
                        <a:rPr lang="en-US" sz="1000" b="0" i="0" u="none" strike="noStrike">
                          <a:solidFill>
                            <a:srgbClr val="000000"/>
                          </a:solidFill>
                          <a:latin typeface="Calibri"/>
                        </a:rPr>
                      </a:br>
                      <a:r>
                        <a:rPr lang="en-US" sz="1000" b="0" i="0" u="none" strike="noStrike">
                          <a:solidFill>
                            <a:srgbClr val="000000"/>
                          </a:solidFill>
                          <a:latin typeface="Calibri"/>
                        </a:rPr>
                        <a:t>Vince L. - operating costs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7/25/2013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934">
                <a:tc>
                  <a:txBody>
                    <a:bodyPr/>
                    <a:lstStyle/>
                    <a:p>
                      <a:pPr algn="ctr" fontAlgn="b"/>
                      <a:r>
                        <a:rPr lang="en-US" sz="1000" b="0" i="0" u="none" strike="noStrike">
                          <a:solidFill>
                            <a:srgbClr val="000000"/>
                          </a:solidFill>
                          <a:latin typeface="Calibri"/>
                        </a:rPr>
                        <a:t>16</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Develop an approach for incorporating this lifecycle cost information when evaluating and prioritizing highway expansion projects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Chris F. - capital costs</a:t>
                      </a:r>
                      <a:br>
                        <a:rPr lang="en-US" sz="1000" b="0" i="0" u="none" strike="noStrike">
                          <a:solidFill>
                            <a:srgbClr val="000000"/>
                          </a:solidFill>
                          <a:latin typeface="Calibri"/>
                        </a:rPr>
                      </a:br>
                      <a:r>
                        <a:rPr lang="en-US" sz="1000" b="0" i="0" u="none" strike="noStrike">
                          <a:solidFill>
                            <a:srgbClr val="000000"/>
                          </a:solidFill>
                          <a:latin typeface="Calibri"/>
                        </a:rPr>
                        <a:t>Vince L. - operating costs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7/25/2013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17</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Develop an initial risk register</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Jason C. and Vince L.</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Approach for - 7/25/2013 Complete - 10/24/2013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Held first meeting to identify agency level risks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18</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Identify the highest risk bridges in the State</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David M.</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Approach for - 7/25/2013 Complete - 10/24/2013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Believe this already exists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11">
                <a:tc>
                  <a:txBody>
                    <a:bodyPr/>
                    <a:lstStyle/>
                    <a:p>
                      <a:pPr algn="ctr" fontAlgn="b"/>
                      <a:r>
                        <a:rPr lang="en-US" sz="1000" b="0" i="0" u="none" strike="noStrike">
                          <a:solidFill>
                            <a:srgbClr val="000000"/>
                          </a:solidFill>
                          <a:latin typeface="Calibri"/>
                        </a:rPr>
                        <a:t>19</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Document the process used for the risk analysis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Jason C. and Vince L.</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10/24/2013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20</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Compile hstoric funding levels for NHS pavement and bridges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Robin R.</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Approach for - 7/25/2013</a:t>
                      </a:r>
                      <a:br>
                        <a:rPr lang="en-US" sz="1000" b="0" i="0" u="none" strike="noStrike">
                          <a:solidFill>
                            <a:srgbClr val="000000"/>
                          </a:solidFill>
                          <a:latin typeface="Calibri"/>
                        </a:rPr>
                      </a:br>
                      <a:r>
                        <a:rPr lang="en-US" sz="1000" b="0" i="0" u="none" strike="noStrike">
                          <a:solidFill>
                            <a:srgbClr val="000000"/>
                          </a:solidFill>
                          <a:latin typeface="Calibri"/>
                        </a:rPr>
                        <a:t>Complete - 11/15/2013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21</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Compile existing information on future revenue projections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Dan B. and consultant for 30 year plan</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Approach for - 7/25/2013</a:t>
                      </a:r>
                      <a:br>
                        <a:rPr lang="en-US" sz="1000" b="0" i="0" u="none" strike="noStrike">
                          <a:solidFill>
                            <a:srgbClr val="000000"/>
                          </a:solidFill>
                          <a:latin typeface="Calibri"/>
                        </a:rPr>
                      </a:br>
                      <a:r>
                        <a:rPr lang="en-US" sz="1000" b="0" i="0" u="none" strike="noStrike">
                          <a:solidFill>
                            <a:srgbClr val="000000"/>
                          </a:solidFill>
                          <a:latin typeface="Calibri"/>
                        </a:rPr>
                        <a:t>Complete - 11/15/2013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Believe we can use what is being developed for 30 year plan</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22</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Summarize the program funding levels resulting from the ongoing budgeting process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Dan B.</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Approach for - 7/25/2013</a:t>
                      </a:r>
                      <a:br>
                        <a:rPr lang="en-US" sz="1000" b="0" i="0" u="none" strike="noStrike">
                          <a:solidFill>
                            <a:srgbClr val="000000"/>
                          </a:solidFill>
                          <a:latin typeface="Calibri"/>
                        </a:rPr>
                      </a:br>
                      <a:r>
                        <a:rPr lang="en-US" sz="1000" b="0" i="0" u="none" strike="noStrike">
                          <a:solidFill>
                            <a:srgbClr val="000000"/>
                          </a:solidFill>
                          <a:latin typeface="Calibri"/>
                        </a:rPr>
                        <a:t>Complete - 11/15/2013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23</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Develop and implement an approach for assessing the financial sustainability of the transportation system</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Mr. Bridges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Approach for - 7/25/2013</a:t>
                      </a:r>
                      <a:br>
                        <a:rPr lang="en-US" sz="1000" b="0" i="0" u="none" strike="noStrike">
                          <a:solidFill>
                            <a:srgbClr val="000000"/>
                          </a:solidFill>
                          <a:latin typeface="Calibri"/>
                        </a:rPr>
                      </a:br>
                      <a:r>
                        <a:rPr lang="en-US" sz="1000" b="0" i="0" u="none" strike="noStrike">
                          <a:solidFill>
                            <a:srgbClr val="000000"/>
                          </a:solidFill>
                          <a:latin typeface="Calibri"/>
                        </a:rPr>
                        <a:t>Complete - 11/15/2013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24</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Document the process used to develop the financial plan</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Don B. and Robin R.</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11/15/2013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11">
                <a:tc>
                  <a:txBody>
                    <a:bodyPr/>
                    <a:lstStyle/>
                    <a:p>
                      <a:pPr algn="ctr" fontAlgn="b"/>
                      <a:r>
                        <a:rPr lang="en-US" sz="1000" b="0" i="0" u="none" strike="noStrike">
                          <a:solidFill>
                            <a:srgbClr val="000000"/>
                          </a:solidFill>
                          <a:latin typeface="Calibri"/>
                        </a:rPr>
                        <a:t>25</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Define investment strategies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Steering Committee</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11/15/2013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26</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Document the process used to define investment strategies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Steering Committee</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11/15/2013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27</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Conduct the asset management self-assessment exercise</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Mr. Bridges and IT  (Steering Committee will take the assessment</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10/24/2013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Will use survey monkey</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28</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Conduct the gap analysis process, described in the AASHTO Asset Management Guide</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Mr. Bridges, Jason C., and Vince L.</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10/24/2013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934">
                <a:tc>
                  <a:txBody>
                    <a:bodyPr/>
                    <a:lstStyle/>
                    <a:p>
                      <a:pPr algn="ctr" fontAlgn="b"/>
                      <a:r>
                        <a:rPr lang="en-US" sz="1000" b="0" i="0" u="none" strike="noStrike">
                          <a:solidFill>
                            <a:srgbClr val="000000"/>
                          </a:solidFill>
                          <a:latin typeface="Calibri"/>
                        </a:rPr>
                        <a:t>29</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Throughout the TAMP development process, identify opportunities for process, system and data enhancements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Steering Committee</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10/24/2013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Keep a list</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934">
                <a:tc>
                  <a:txBody>
                    <a:bodyPr/>
                    <a:lstStyle/>
                    <a:p>
                      <a:pPr algn="ctr" fontAlgn="b"/>
                      <a:r>
                        <a:rPr lang="en-US" sz="1000" b="0" i="0" u="none" strike="noStrike">
                          <a:solidFill>
                            <a:srgbClr val="000000"/>
                          </a:solidFill>
                          <a:latin typeface="Calibri"/>
                        </a:rPr>
                        <a:t>30</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Determine which assets should be addressed in future asset management planning cycles, and identify implementation activities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Steering Committee (Vince L.)</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10/24/2013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Held a working group meeting to outline the assets.  Then will bring to the committee to prioritize</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31</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Combine the results fo activities #28 through #31 into na asset management improvement plan</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Steering Committee</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10/24/2013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6622">
                <a:tc>
                  <a:txBody>
                    <a:bodyPr/>
                    <a:lstStyle/>
                    <a:p>
                      <a:pPr algn="ctr" fontAlgn="b"/>
                      <a:r>
                        <a:rPr lang="en-US" sz="1000" b="0" i="0" u="none" strike="noStrike">
                          <a:solidFill>
                            <a:srgbClr val="000000"/>
                          </a:solidFill>
                          <a:latin typeface="Calibri"/>
                        </a:rPr>
                        <a:t>32</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Document the process used to develop the asset management enhancement plan</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Steering Committee</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10/24/2013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8311">
                <a:tc>
                  <a:txBody>
                    <a:bodyPr/>
                    <a:lstStyle/>
                    <a:p>
                      <a:pPr algn="ctr" fontAlgn="b"/>
                      <a:r>
                        <a:rPr lang="en-US" sz="1000" b="0" i="0" u="none" strike="noStrike">
                          <a:solidFill>
                            <a:srgbClr val="000000"/>
                          </a:solidFill>
                          <a:latin typeface="Calibri"/>
                        </a:rPr>
                        <a:t>33</a:t>
                      </a:r>
                    </a:p>
                  </a:txBody>
                  <a:tcPr marL="2774" marR="2774" marT="27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a:solidFill>
                            <a:srgbClr val="000000"/>
                          </a:solidFill>
                          <a:latin typeface="Calibri"/>
                        </a:rPr>
                        <a:t>Develop and document a TAMP governance process</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Mr. Bridges, Jason C., and Vince L.</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10/24/2013</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000" b="0" i="0" u="none" strike="noStrike" dirty="0">
                          <a:solidFill>
                            <a:srgbClr val="000000"/>
                          </a:solidFill>
                          <a:latin typeface="Calibri"/>
                        </a:rPr>
                        <a:t> </a:t>
                      </a:r>
                    </a:p>
                  </a:txBody>
                  <a:tcPr marL="2774" marR="2774" marT="27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42130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Risk Register</a:t>
            </a:r>
            <a:endParaRPr lang="en-US" dirty="0"/>
          </a:p>
        </p:txBody>
      </p:sp>
      <p:graphicFrame>
        <p:nvGraphicFramePr>
          <p:cNvPr id="4" name="Table 3"/>
          <p:cNvGraphicFramePr>
            <a:graphicFrameLocks noGrp="1"/>
          </p:cNvGraphicFramePr>
          <p:nvPr/>
        </p:nvGraphicFramePr>
        <p:xfrm>
          <a:off x="609600" y="1397000"/>
          <a:ext cx="7848600" cy="8839200"/>
        </p:xfrm>
        <a:graphic>
          <a:graphicData uri="http://schemas.openxmlformats.org/drawingml/2006/table">
            <a:tbl>
              <a:tblPr/>
              <a:tblGrid>
                <a:gridCol w="1188533"/>
                <a:gridCol w="845892"/>
                <a:gridCol w="1713201"/>
                <a:gridCol w="2173623"/>
                <a:gridCol w="738818"/>
                <a:gridCol w="599619"/>
                <a:gridCol w="588914"/>
              </a:tblGrid>
              <a:tr h="122779">
                <a:tc>
                  <a:txBody>
                    <a:bodyPr/>
                    <a:lstStyle/>
                    <a:p>
                      <a:pPr algn="ctr" fontAlgn="b"/>
                      <a:r>
                        <a:rPr lang="en-US" sz="1000" b="0" i="0" u="none" strike="noStrike">
                          <a:solidFill>
                            <a:srgbClr val="000000"/>
                          </a:solidFill>
                          <a:latin typeface="Calibri"/>
                        </a:rPr>
                        <a:t>Risk Description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Key Risk Area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Potential Cause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solidFill>
                            <a:srgbClr val="000000"/>
                          </a:solidFill>
                          <a:latin typeface="Calibri"/>
                        </a:rPr>
                        <a:t>Existing Risk Controls, management actions and management tools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000" b="0" i="0" u="none" strike="noStrike">
                          <a:solidFill>
                            <a:srgbClr val="000000"/>
                          </a:solidFill>
                          <a:latin typeface="Calibri"/>
                        </a:rPr>
                        <a:t>Risk Assesment with existing controls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61390">
                <a:tc>
                  <a:txBody>
                    <a:bodyPr/>
                    <a:lstStyle/>
                    <a:p>
                      <a:pPr algn="l" fontAlgn="b"/>
                      <a:endParaRPr lang="en-US" sz="10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Consequence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Likelihood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Risk Rating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949">
                <a:tc>
                  <a:txBody>
                    <a:bodyPr/>
                    <a:lstStyle/>
                    <a:p>
                      <a:pPr algn="l" fontAlgn="b"/>
                      <a:r>
                        <a:rPr lang="en-US" sz="1000" b="0" i="0" u="none" strike="noStrike">
                          <a:solidFill>
                            <a:srgbClr val="000000"/>
                          </a:solidFill>
                          <a:latin typeface="Calibri"/>
                        </a:rPr>
                        <a:t>Negative public opinion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Reputation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loss of buying power (funding), trust, fraud, incident (bridge failure), poor employee customer service, system deterioration,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Public relations, executive management, performance,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Moderate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Possible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Medium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296">
                <a:tc>
                  <a:txBody>
                    <a:bodyPr/>
                    <a:lstStyle/>
                    <a:p>
                      <a:pPr algn="l" fontAlgn="b"/>
                      <a:r>
                        <a:rPr lang="en-US" sz="1000" b="1" i="0" u="none" strike="noStrike">
                          <a:solidFill>
                            <a:srgbClr val="000000"/>
                          </a:solidFill>
                          <a:latin typeface="Calibri"/>
                        </a:rPr>
                        <a:t>lack of operating funding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Financial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inflation, flat revenue stream, negative economic  conditions, other budget demands, alternative fuels/fuel efficiency,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education of elected officials, stategic thinking, continuous improvement/efficiency, eleminate services, reduce staffing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Major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Almost Certain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Critical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779">
                <a:tc>
                  <a:txBody>
                    <a:bodyPr/>
                    <a:lstStyle/>
                    <a:p>
                      <a:pPr algn="l" fontAlgn="b"/>
                      <a:r>
                        <a:rPr lang="en-US" sz="1000" b="0" i="0" u="none" strike="noStrike">
                          <a:solidFill>
                            <a:srgbClr val="000000"/>
                          </a:solidFill>
                          <a:latin typeface="Calibri"/>
                        </a:rPr>
                        <a:t>cut in federal funding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Financial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federal highway trust fund insolvency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alternate priority program, statewide longrange plan, sell GARVEE bonds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Major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Possible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High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5867">
                <a:tc>
                  <a:txBody>
                    <a:bodyPr/>
                    <a:lstStyle/>
                    <a:p>
                      <a:pPr algn="l" fontAlgn="b"/>
                      <a:r>
                        <a:rPr lang="en-US" sz="1000" b="0" i="0" u="none" strike="noStrike">
                          <a:solidFill>
                            <a:srgbClr val="000000"/>
                          </a:solidFill>
                          <a:latin typeface="Calibri"/>
                        </a:rPr>
                        <a:t>insufficient match for federal funds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Financial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increase in fed funds, decrease in state funds, increase shift to other parts of state budget, increased operating costs, disaster, federal legislation, change in match ratio,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restructure state highway program, cut port and flood control programs, cut parish trans fund, cut operating budget, use toll credits as match, apply for GO bonds, apply for state general funds, reduce level of service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Major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Likely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High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559">
                <a:tc>
                  <a:txBody>
                    <a:bodyPr/>
                    <a:lstStyle/>
                    <a:p>
                      <a:pPr algn="l" fontAlgn="b"/>
                      <a:r>
                        <a:rPr lang="en-US" sz="1000" b="0" i="0" u="none" strike="noStrike">
                          <a:solidFill>
                            <a:srgbClr val="000000"/>
                          </a:solidFill>
                          <a:latin typeface="Calibri"/>
                        </a:rPr>
                        <a:t>loss of staff</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Business Performance and Quality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continual downsizing, aging population, reduced benefits for workers, funding, emphasis on privatization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succession planning, recruiting, overhire, cross training, workforce development program, structured training, outsourcing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Major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Almost Certain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Critical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0616">
                <a:tc>
                  <a:txBody>
                    <a:bodyPr/>
                    <a:lstStyle/>
                    <a:p>
                      <a:pPr algn="l" fontAlgn="b"/>
                      <a:r>
                        <a:rPr lang="en-US" sz="1000" b="1" i="0" u="none" strike="noStrike">
                          <a:solidFill>
                            <a:srgbClr val="000000"/>
                          </a:solidFill>
                          <a:latin typeface="Calibri"/>
                        </a:rPr>
                        <a:t>weather events due to environmental changes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environmental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climate change, hurricane, subsidence, sea level rise, coastal erosion, flood events, drought,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design standards, emergency prepardeness, support for levee districts, flood control program, infrastructure hardening, improved data (elevations), disaster recovery plan (COOP),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Moderate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Almost Certain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High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949">
                <a:tc>
                  <a:txBody>
                    <a:bodyPr/>
                    <a:lstStyle/>
                    <a:p>
                      <a:pPr algn="l" fontAlgn="b"/>
                      <a:r>
                        <a:rPr lang="en-US" sz="1000" b="0" i="1" u="none" strike="noStrike">
                          <a:solidFill>
                            <a:srgbClr val="000000"/>
                          </a:solidFill>
                          <a:latin typeface="Calibri"/>
                        </a:rPr>
                        <a:t>terrorist/criminal acts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latin typeface="Calibri"/>
                        </a:rPr>
                        <a:t>security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latin typeface="Calibri"/>
                        </a:rPr>
                        <a:t>terrorism, criminal activity,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latin typeface="Calibri"/>
                        </a:rPr>
                        <a:t>rest area security, cameras, fund weight enforcement and traffic control, access to as-built plans, building security, pre-employment drug screen, critical safety positions random screening,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latin typeface="Calibri"/>
                        </a:rPr>
                        <a:t>Catastrophic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latin typeface="Calibri"/>
                        </a:rPr>
                        <a:t>Rare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latin typeface="Calibri"/>
                        </a:rPr>
                        <a:t>Low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462">
                <a:tc>
                  <a:txBody>
                    <a:bodyPr/>
                    <a:lstStyle/>
                    <a:p>
                      <a:pPr algn="l" fontAlgn="b"/>
                      <a:r>
                        <a:rPr lang="en-US" sz="1000" b="0" i="0" u="none" strike="noStrike">
                          <a:solidFill>
                            <a:srgbClr val="000000"/>
                          </a:solidFill>
                          <a:latin typeface="Calibri"/>
                        </a:rPr>
                        <a:t>structure failure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safety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permit violators, ineffective weight enforcement, terrorism, lack of funding, negligence,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fund weight enforcement, issue permits, focus on infrastructure preservation, inspections, solicit funding, building security,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Major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Possible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High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559">
                <a:tc>
                  <a:txBody>
                    <a:bodyPr/>
                    <a:lstStyle/>
                    <a:p>
                      <a:pPr algn="l" fontAlgn="b"/>
                      <a:r>
                        <a:rPr lang="en-US" sz="1000" b="0" i="1" u="none" strike="noStrike">
                          <a:solidFill>
                            <a:srgbClr val="000000"/>
                          </a:solidFill>
                          <a:latin typeface="Calibri"/>
                        </a:rPr>
                        <a:t>workforce safety </a:t>
                      </a:r>
                      <a:r>
                        <a:rPr lang="en-US" sz="1000" b="1" i="1" u="none" strike="noStrike">
                          <a:solidFill>
                            <a:srgbClr val="000000"/>
                          </a:solidFill>
                          <a:latin typeface="Calibri"/>
                        </a:rPr>
                        <a:t>(sudden loss of workspace or staff)</a:t>
                      </a:r>
                      <a:endParaRPr lang="en-US" sz="1000" b="0" i="1"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latin typeface="Calibri"/>
                        </a:rPr>
                        <a:t>safety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latin typeface="Calibri"/>
                        </a:rPr>
                        <a:t>workzone accidents, pandemic, workplace violence </a:t>
                      </a:r>
                      <a:r>
                        <a:rPr lang="en-US" sz="1000" b="1" i="1" u="none" strike="noStrike">
                          <a:solidFill>
                            <a:srgbClr val="000000"/>
                          </a:solidFill>
                          <a:latin typeface="Calibri"/>
                        </a:rPr>
                        <a:t>(pandemic, evacuation event, weather event)</a:t>
                      </a:r>
                      <a:endParaRPr lang="en-US" sz="1000" b="0" i="1" u="none" strike="noStrike">
                        <a:solidFill>
                          <a:srgbClr val="000000"/>
                        </a:solidFill>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latin typeface="Calibri"/>
                        </a:rPr>
                        <a:t>disaster recovery plan (COOP), public education, structured training, cpr/first aid training, building security, workzone tech inovations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latin typeface="Calibri"/>
                        </a:rPr>
                        <a:t>Minor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latin typeface="Calibri"/>
                        </a:rPr>
                        <a:t>Almost Certain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1" u="none" strike="noStrike">
                          <a:solidFill>
                            <a:srgbClr val="000000"/>
                          </a:solidFill>
                          <a:latin typeface="Calibri"/>
                        </a:rPr>
                        <a:t>Medium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949">
                <a:tc>
                  <a:txBody>
                    <a:bodyPr/>
                    <a:lstStyle/>
                    <a:p>
                      <a:pPr algn="l" fontAlgn="b"/>
                      <a:r>
                        <a:rPr lang="en-US" sz="1000" b="0" i="0" u="none" strike="noStrike">
                          <a:solidFill>
                            <a:srgbClr val="000000"/>
                          </a:solidFill>
                          <a:latin typeface="Calibri"/>
                        </a:rPr>
                        <a:t>adverse legisative actions to priority programs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Stakeholder Management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uninformed elected officials, parochialism, short term thinking, worst first, NIMBY, desire to add projects not in program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transparent project selection process, strong legislative controls, active liason efforts, education/outreach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Major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Possible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High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6870">
                <a:tc>
                  <a:txBody>
                    <a:bodyPr/>
                    <a:lstStyle/>
                    <a:p>
                      <a:pPr algn="l" fontAlgn="b"/>
                      <a:r>
                        <a:rPr lang="en-US" sz="1000" b="0" i="0" u="none" strike="noStrike">
                          <a:solidFill>
                            <a:srgbClr val="000000"/>
                          </a:solidFill>
                          <a:latin typeface="Calibri"/>
                        </a:rPr>
                        <a:t>changes in regulatory policy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Financial and Legal/Compliance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wetlands mitigation, air quality regulation, noise regulation, additional NEPA requirements, ADA requirements, wage rate requirements, buy America provision, debris management, DBE (disadvantaged), SBA (small business),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early recognition of requirements (stage 0), impact avoidence, training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Moderate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Possible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Medium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3976">
                <a:tc>
                  <a:txBody>
                    <a:bodyPr/>
                    <a:lstStyle/>
                    <a:p>
                      <a:pPr algn="l" fontAlgn="b"/>
                      <a:r>
                        <a:rPr lang="en-US" sz="1000" b="0" i="0" u="none" strike="noStrike">
                          <a:solidFill>
                            <a:srgbClr val="000000"/>
                          </a:solidFill>
                          <a:latin typeface="Calibri"/>
                        </a:rPr>
                        <a:t>continuity of operations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Business Performance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hazmat, pandemic, natural disaster, other manmade disaster, terrorism,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COOP,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Major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Rare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Low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03927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sp>
        <p:nvSpPr>
          <p:cNvPr id="3" name="Content Placeholder 2"/>
          <p:cNvSpPr>
            <a:spLocks noGrp="1"/>
          </p:cNvSpPr>
          <p:nvPr>
            <p:ph sz="quarter" idx="1"/>
          </p:nvPr>
        </p:nvSpPr>
        <p:spPr/>
        <p:txBody>
          <a:bodyPr/>
          <a:lstStyle/>
          <a:p>
            <a:r>
              <a:rPr lang="en-US" dirty="0" smtClean="0"/>
              <a:t>Risk Register</a:t>
            </a:r>
          </a:p>
          <a:p>
            <a:r>
              <a:rPr lang="en-US" dirty="0" smtClean="0"/>
              <a:t>Financial Plan and Investment Strategies</a:t>
            </a:r>
          </a:p>
          <a:p>
            <a:r>
              <a:rPr lang="en-US" dirty="0" smtClean="0"/>
              <a:t>Lifecycle Costs</a:t>
            </a:r>
          </a:p>
          <a:p>
            <a:r>
              <a:rPr lang="en-US" dirty="0" smtClean="0"/>
              <a:t>Understanding how the TAMP fits into the Department’s Policies and Plans</a:t>
            </a:r>
          </a:p>
          <a:p>
            <a:endParaRPr lang="en-US" dirty="0"/>
          </a:p>
        </p:txBody>
      </p:sp>
    </p:spTree>
    <p:extLst>
      <p:ext uri="{BB962C8B-B14F-4D97-AF65-F5344CB8AC3E}">
        <p14:creationId xmlns:p14="http://schemas.microsoft.com/office/powerpoint/2010/main" val="30114824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12676"/>
            <a:ext cx="7884876" cy="5832648"/>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15362" name="Title 1"/>
          <p:cNvSpPr>
            <a:spLocks noGrp="1"/>
          </p:cNvSpPr>
          <p:nvPr>
            <p:ph type="ctrTitle"/>
          </p:nvPr>
        </p:nvSpPr>
        <p:spPr>
          <a:xfrm>
            <a:off x="688032" y="1352550"/>
            <a:ext cx="7772400" cy="2076450"/>
          </a:xfrm>
        </p:spPr>
        <p:txBody>
          <a:bodyPr>
            <a:normAutofit/>
          </a:bodyPr>
          <a:lstStyle/>
          <a:p>
            <a:r>
              <a:rPr lang="en-US" b="1" dirty="0" smtClean="0">
                <a:solidFill>
                  <a:srgbClr val="005400"/>
                </a:solidFill>
                <a:latin typeface="Arial" pitchFamily="34" charset="0"/>
                <a:cs typeface="Arial" pitchFamily="34" charset="0"/>
              </a:rPr>
              <a:t>Integrating Maintenance and Asset Management</a:t>
            </a:r>
          </a:p>
        </p:txBody>
      </p:sp>
      <p:sp>
        <p:nvSpPr>
          <p:cNvPr id="15363" name="Subtitle 2"/>
          <p:cNvSpPr>
            <a:spLocks noGrp="1"/>
          </p:cNvSpPr>
          <p:nvPr>
            <p:ph type="subTitle" idx="1"/>
          </p:nvPr>
        </p:nvSpPr>
        <p:spPr>
          <a:xfrm>
            <a:off x="1371600" y="4113076"/>
            <a:ext cx="6400800" cy="1447800"/>
          </a:xfrm>
        </p:spPr>
        <p:txBody>
          <a:bodyPr>
            <a:normAutofit fontScale="92500"/>
          </a:bodyPr>
          <a:lstStyle/>
          <a:p>
            <a:r>
              <a:rPr lang="en-US" sz="4400" dirty="0" smtClean="0">
                <a:solidFill>
                  <a:schemeClr val="tx1"/>
                </a:solidFill>
                <a:latin typeface="Arial" pitchFamily="34" charset="0"/>
                <a:cs typeface="Arial" pitchFamily="34" charset="0"/>
              </a:rPr>
              <a:t>Jennifer Brandenburg, PE</a:t>
            </a:r>
          </a:p>
          <a:p>
            <a:r>
              <a:rPr lang="en-US" sz="2600" dirty="0" smtClean="0">
                <a:solidFill>
                  <a:schemeClr val="tx1"/>
                </a:solidFill>
                <a:latin typeface="Arial" pitchFamily="34" charset="0"/>
                <a:cs typeface="Arial" pitchFamily="34" charset="0"/>
              </a:rPr>
              <a:t>State Asset Management Engineer</a:t>
            </a:r>
          </a:p>
        </p:txBody>
      </p:sp>
      <p:sp>
        <p:nvSpPr>
          <p:cNvPr id="8" name="Rectangle 7"/>
          <p:cNvSpPr/>
          <p:nvPr/>
        </p:nvSpPr>
        <p:spPr>
          <a:xfrm>
            <a:off x="5227" y="3645024"/>
            <a:ext cx="9144000" cy="76200"/>
          </a:xfrm>
          <a:prstGeom prst="rect">
            <a:avLst/>
          </a:prstGeom>
          <a:solidFill>
            <a:srgbClr val="005800"/>
          </a:solidFill>
          <a:ln>
            <a:solidFill>
              <a:srgbClr val="004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solidFill>
                <a:prstClr val="white"/>
              </a:solidFill>
              <a:latin typeface="Calibri"/>
            </a:endParaRPr>
          </a:p>
        </p:txBody>
      </p:sp>
      <p:pic>
        <p:nvPicPr>
          <p:cNvPr id="2052" name="Picture 4" descr="http://www.1320am.com/wp-content/uploads/2013/05/NCDOT-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10623" y="5589240"/>
            <a:ext cx="1133207" cy="113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0434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AutoShape 2"/>
          <p:cNvSpPr>
            <a:spLocks/>
          </p:cNvSpPr>
          <p:nvPr/>
        </p:nvSpPr>
        <p:spPr bwMode="auto">
          <a:xfrm>
            <a:off x="55563" y="1770063"/>
            <a:ext cx="9032875" cy="4654550"/>
          </a:xfrm>
          <a:custGeom>
            <a:avLst/>
            <a:gdLst>
              <a:gd name="T0" fmla="*/ 0 w 21600"/>
              <a:gd name="T1" fmla="*/ 0 h 21600"/>
              <a:gd name="T2" fmla="*/ 0 w 21600"/>
              <a:gd name="T3" fmla="*/ 2147483647 h 21600"/>
              <a:gd name="T4" fmla="*/ 2147483647 w 21600"/>
              <a:gd name="T5" fmla="*/ 2147483647 h 21600"/>
              <a:gd name="T6" fmla="*/ 2147483647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D9D9D9"/>
          </a:solidFill>
          <a:ln>
            <a:noFill/>
          </a:ln>
          <a:extLst>
            <a:ext uri="{91240B29-F687-4F45-9708-019B960494DF}">
              <a14:hiddenLine xmlns:a14="http://schemas.microsoft.com/office/drawing/2010/main" w="50800" cap="flat">
                <a:solidFill>
                  <a:srgbClr val="000000"/>
                </a:solidFill>
                <a:miter lim="800000"/>
                <a:headEnd type="none" w="med" len="med"/>
                <a:tailEnd type="none" w="med" len="med"/>
              </a14:hiddenLine>
            </a:ext>
          </a:extLst>
        </p:spPr>
        <p:txBody>
          <a:bodyPr lIns="0" tIns="0" rIns="0" bIns="0"/>
          <a:lstStyle/>
          <a:p>
            <a:endParaRPr lang="en-US" sz="1800" smtClean="0">
              <a:solidFill>
                <a:srgbClr val="FFFFFF"/>
              </a:solidFill>
              <a:latin typeface="Lucida Grande" charset="0"/>
              <a:ea typeface="ヒラギノ角ゴ ProN W3" charset="0"/>
              <a:cs typeface="ヒラギノ角ゴ ProN W3" charset="0"/>
              <a:sym typeface="Lucida Grande" charset="0"/>
            </a:endParaRPr>
          </a:p>
        </p:txBody>
      </p:sp>
      <p:sp>
        <p:nvSpPr>
          <p:cNvPr id="204802" name="AutoShape 4"/>
          <p:cNvSpPr>
            <a:spLocks/>
          </p:cNvSpPr>
          <p:nvPr/>
        </p:nvSpPr>
        <p:spPr bwMode="auto">
          <a:xfrm>
            <a:off x="50800" y="50800"/>
            <a:ext cx="9042400" cy="1617663"/>
          </a:xfrm>
          <a:custGeom>
            <a:avLst/>
            <a:gdLst>
              <a:gd name="T0" fmla="*/ 0 w 21600"/>
              <a:gd name="T1" fmla="*/ 0 h 21600"/>
              <a:gd name="T2" fmla="*/ 0 w 21600"/>
              <a:gd name="T3" fmla="*/ 2147483647 h 21600"/>
              <a:gd name="T4" fmla="*/ 2147483647 w 21600"/>
              <a:gd name="T5" fmla="*/ 2147483647 h 21600"/>
              <a:gd name="T6" fmla="*/ 2147483647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5">
              <a:lumMod val="60000"/>
              <a:lumOff val="40000"/>
            </a:schemeClr>
          </a:solidFill>
          <a:ln>
            <a:noFill/>
          </a:ln>
          <a:extLst/>
        </p:spPr>
        <p:txBody>
          <a:bodyPr lIns="0" tIns="0" rIns="0" bIns="0"/>
          <a:lstStyle/>
          <a:p>
            <a:endParaRPr lang="en-US" sz="1800" smtClean="0">
              <a:solidFill>
                <a:srgbClr val="FFFFFF"/>
              </a:solidFill>
              <a:latin typeface="Lucida Grande" charset="0"/>
              <a:ea typeface="ヒラギノ角ゴ ProN W3" charset="0"/>
              <a:cs typeface="ヒラギノ角ゴ ProN W3" charset="0"/>
              <a:sym typeface="Lucida Grande" charset="0"/>
            </a:endParaRPr>
          </a:p>
        </p:txBody>
      </p:sp>
      <p:sp>
        <p:nvSpPr>
          <p:cNvPr id="27653" name="Rectangle 5"/>
          <p:cNvSpPr>
            <a:spLocks noGrp="1" noChangeArrowheads="1"/>
          </p:cNvSpPr>
          <p:nvPr>
            <p:ph type="title"/>
          </p:nvPr>
        </p:nvSpPr>
        <p:spPr/>
        <p:txBody>
          <a:bodyPr rIns="132080"/>
          <a:lstStyle/>
          <a:p>
            <a:pPr indent="0" eaLnBrk="1" hangingPunct="1">
              <a:defRPr/>
            </a:pPr>
            <a:r>
              <a:rPr lang="en-US" dirty="0" smtClean="0">
                <a:latin typeface="Arial"/>
                <a:cs typeface="Arial"/>
              </a:rPr>
              <a:t>FHWA-AASHTO Asset Management Webinar Series</a:t>
            </a:r>
            <a:endParaRPr lang="en-US" dirty="0" smtClean="0">
              <a:solidFill>
                <a:srgbClr val="404040"/>
              </a:solidFill>
              <a:latin typeface="Arial"/>
              <a:cs typeface="Arial"/>
            </a:endParaRPr>
          </a:p>
        </p:txBody>
      </p:sp>
      <p:sp>
        <p:nvSpPr>
          <p:cNvPr id="27654" name="Rectangle 6"/>
          <p:cNvSpPr>
            <a:spLocks noGrp="1" noChangeArrowheads="1"/>
          </p:cNvSpPr>
          <p:nvPr>
            <p:ph type="body" idx="1"/>
          </p:nvPr>
        </p:nvSpPr>
        <p:spPr>
          <a:xfrm>
            <a:off x="457200" y="1905000"/>
            <a:ext cx="8382000" cy="4495800"/>
          </a:xfrm>
        </p:spPr>
        <p:txBody>
          <a:bodyPr rIns="132080"/>
          <a:lstStyle/>
          <a:p>
            <a:pPr eaLnBrk="1" hangingPunct="1">
              <a:defRPr/>
            </a:pPr>
            <a:r>
              <a:rPr lang="en-US" dirty="0" smtClean="0">
                <a:latin typeface="Calibri"/>
                <a:cs typeface="Calibri"/>
              </a:rPr>
              <a:t>Sharing of knowledge is a critical component of advancing asset management practice</a:t>
            </a:r>
          </a:p>
          <a:p>
            <a:pPr eaLnBrk="1" hangingPunct="1">
              <a:defRPr/>
            </a:pPr>
            <a:r>
              <a:rPr lang="en-US" dirty="0" smtClean="0">
                <a:latin typeface="Calibri"/>
                <a:cs typeface="Calibri"/>
              </a:rPr>
              <a:t>This is the sixth of a 12-part webinar series that will run over a two year period</a:t>
            </a:r>
          </a:p>
          <a:p>
            <a:pPr eaLnBrk="1" hangingPunct="1">
              <a:defRPr/>
            </a:pPr>
            <a:r>
              <a:rPr lang="en-US" dirty="0" smtClean="0">
                <a:latin typeface="Calibri"/>
                <a:cs typeface="Calibri"/>
              </a:rPr>
              <a:t>Webinars will be held every two months with topics such as AM and performance-based planning, AM data needs, etc.</a:t>
            </a:r>
          </a:p>
          <a:p>
            <a:pPr eaLnBrk="1" hangingPunct="1">
              <a:defRPr/>
            </a:pPr>
            <a:r>
              <a:rPr lang="en-US" dirty="0" smtClean="0">
                <a:latin typeface="Calibri"/>
                <a:cs typeface="Calibri"/>
              </a:rPr>
              <a:t>Welcome ideas for future webinar topics and presentations</a:t>
            </a:r>
          </a:p>
          <a:p>
            <a:pPr eaLnBrk="1" hangingPunct="1">
              <a:defRPr/>
            </a:pPr>
            <a:r>
              <a:rPr lang="en-US" dirty="0">
                <a:latin typeface="Calibri"/>
                <a:cs typeface="Calibri"/>
              </a:rPr>
              <a:t>Submit </a:t>
            </a:r>
            <a:r>
              <a:rPr lang="en-US" dirty="0" smtClean="0">
                <a:latin typeface="Calibri"/>
                <a:cs typeface="Calibri"/>
              </a:rPr>
              <a:t>questions </a:t>
            </a:r>
            <a:r>
              <a:rPr lang="en-US" dirty="0">
                <a:latin typeface="Calibri"/>
                <a:cs typeface="Calibri"/>
              </a:rPr>
              <a:t>using the webinar’s Q&amp;A </a:t>
            </a:r>
            <a:r>
              <a:rPr lang="en-US" dirty="0" smtClean="0">
                <a:latin typeface="Calibri"/>
                <a:cs typeface="Calibri"/>
              </a:rPr>
              <a:t>feature</a:t>
            </a:r>
          </a:p>
          <a:p>
            <a:pPr eaLnBrk="1" hangingPunct="1">
              <a:defRPr/>
            </a:pPr>
            <a:r>
              <a:rPr lang="en-US" dirty="0" smtClean="0">
                <a:latin typeface="Calibri"/>
                <a:cs typeface="Calibri"/>
              </a:rPr>
              <a:t>Next webinar</a:t>
            </a:r>
            <a:r>
              <a:rPr lang="en-US" dirty="0">
                <a:latin typeface="Calibri"/>
                <a:cs typeface="Calibri"/>
              </a:rPr>
              <a:t>: </a:t>
            </a:r>
            <a:r>
              <a:rPr lang="en-US" b="1" dirty="0" smtClean="0">
                <a:latin typeface="Calibri"/>
                <a:cs typeface="Calibri"/>
              </a:rPr>
              <a:t>Asset Management and Adaptation to </a:t>
            </a:r>
            <a:br>
              <a:rPr lang="en-US" b="1" dirty="0" smtClean="0">
                <a:latin typeface="Calibri"/>
                <a:cs typeface="Calibri"/>
              </a:rPr>
            </a:br>
            <a:r>
              <a:rPr lang="en-US" b="1" dirty="0" smtClean="0">
                <a:latin typeface="Calibri"/>
                <a:cs typeface="Calibri"/>
              </a:rPr>
              <a:t>Climate Change and Extreme Weather Events – </a:t>
            </a:r>
            <a:br>
              <a:rPr lang="en-US" b="1" dirty="0" smtClean="0">
                <a:latin typeface="Calibri"/>
                <a:cs typeface="Calibri"/>
              </a:rPr>
            </a:br>
            <a:r>
              <a:rPr lang="en-US" b="1" i="1" dirty="0" smtClean="0">
                <a:latin typeface="Calibri"/>
                <a:cs typeface="Calibri"/>
              </a:rPr>
              <a:t>November 13, 2013  2:00 EST</a:t>
            </a:r>
            <a:endParaRPr lang="en-US" b="1" i="1" dirty="0">
              <a:latin typeface="Calibri"/>
              <a:cs typeface="Calibri"/>
            </a:endParaRPr>
          </a:p>
        </p:txBody>
      </p:sp>
      <p:sp>
        <p:nvSpPr>
          <p:cNvPr id="10" name="Slide Number Placeholder 3"/>
          <p:cNvSpPr>
            <a:spLocks noGrp="1"/>
          </p:cNvSpPr>
          <p:nvPr>
            <p:ph type="sldNum" sz="quarter" idx="10"/>
          </p:nvPr>
        </p:nvSpPr>
        <p:spPr>
          <a:xfrm>
            <a:off x="8686800" y="6508750"/>
            <a:ext cx="306388" cy="292100"/>
          </a:xfrm>
        </p:spPr>
        <p:txBody>
          <a:bodyPr/>
          <a:lstStyle/>
          <a:p>
            <a:pPr>
              <a:defRPr/>
            </a:pPr>
            <a:fld id="{30134E45-420F-FD43-886E-FBC77E1F54A4}" type="slidenum">
              <a:rPr lang="en-US">
                <a:solidFill>
                  <a:srgbClr val="404040"/>
                </a:solidFill>
                <a:latin typeface="Calibri"/>
                <a:cs typeface="Calibri"/>
              </a:rPr>
              <a:pPr>
                <a:defRPr/>
              </a:pPr>
              <a:t>2</a:t>
            </a:fld>
            <a:endParaRPr lang="en-US" dirty="0">
              <a:solidFill>
                <a:srgbClr val="404040"/>
              </a:solidFill>
              <a:latin typeface="Calibri"/>
              <a:cs typeface="Calibri"/>
            </a:endParaRPr>
          </a:p>
        </p:txBody>
      </p:sp>
    </p:spTree>
    <p:extLst>
      <p:ext uri="{BB962C8B-B14F-4D97-AF65-F5344CB8AC3E}">
        <p14:creationId xmlns:p14="http://schemas.microsoft.com/office/powerpoint/2010/main" val="337471384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12676"/>
            <a:ext cx="7884876" cy="5832648"/>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pic>
        <p:nvPicPr>
          <p:cNvPr id="2052" name="Picture 4" descr="http://www.1320am.com/wp-content/uploads/2013/05/NCDOT-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10623" y="5589240"/>
            <a:ext cx="1133207" cy="113320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1"/>
          <p:cNvSpPr txBox="1">
            <a:spLocks/>
          </p:cNvSpPr>
          <p:nvPr/>
        </p:nvSpPr>
        <p:spPr>
          <a:xfrm>
            <a:off x="647564" y="1844824"/>
            <a:ext cx="7931224" cy="374441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ct val="50000"/>
              </a:spcBef>
              <a:spcAft>
                <a:spcPts val="0"/>
              </a:spcAft>
              <a:buFont typeface="Wingdings" pitchFamily="2" charset="2"/>
              <a:buChar char="§"/>
            </a:pPr>
            <a:r>
              <a:rPr lang="en-US" b="1" dirty="0" smtClean="0">
                <a:solidFill>
                  <a:srgbClr val="006600"/>
                </a:solidFill>
                <a:latin typeface="Calibri"/>
              </a:rPr>
              <a:t>Conducting The Assessment</a:t>
            </a:r>
          </a:p>
          <a:p>
            <a:pPr fontAlgn="auto">
              <a:spcBef>
                <a:spcPct val="50000"/>
              </a:spcBef>
              <a:spcAft>
                <a:spcPts val="0"/>
              </a:spcAft>
              <a:buFont typeface="Wingdings" pitchFamily="2" charset="2"/>
              <a:buChar char="§"/>
            </a:pPr>
            <a:r>
              <a:rPr lang="en-US" b="1" dirty="0" smtClean="0">
                <a:solidFill>
                  <a:srgbClr val="006600"/>
                </a:solidFill>
                <a:latin typeface="Calibri"/>
              </a:rPr>
              <a:t>Reporting The Data</a:t>
            </a:r>
          </a:p>
          <a:p>
            <a:pPr fontAlgn="auto">
              <a:spcBef>
                <a:spcPct val="50000"/>
              </a:spcBef>
              <a:spcAft>
                <a:spcPts val="0"/>
              </a:spcAft>
              <a:buFont typeface="Wingdings" pitchFamily="2" charset="2"/>
              <a:buChar char="§"/>
            </a:pPr>
            <a:r>
              <a:rPr lang="en-US" b="1" dirty="0" smtClean="0">
                <a:solidFill>
                  <a:srgbClr val="006600"/>
                </a:solidFill>
                <a:latin typeface="Calibri"/>
              </a:rPr>
              <a:t>Planning The Work</a:t>
            </a:r>
          </a:p>
          <a:p>
            <a:pPr fontAlgn="auto">
              <a:spcBef>
                <a:spcPct val="50000"/>
              </a:spcBef>
              <a:spcAft>
                <a:spcPts val="0"/>
              </a:spcAft>
              <a:buFont typeface="Wingdings" pitchFamily="2" charset="2"/>
              <a:buChar char="§"/>
            </a:pPr>
            <a:r>
              <a:rPr lang="en-US" b="1" dirty="0" smtClean="0">
                <a:solidFill>
                  <a:srgbClr val="006600"/>
                </a:solidFill>
                <a:latin typeface="Calibri"/>
              </a:rPr>
              <a:t>Reporting The Results</a:t>
            </a:r>
          </a:p>
          <a:p>
            <a:pPr fontAlgn="auto">
              <a:spcBef>
                <a:spcPct val="50000"/>
              </a:spcBef>
              <a:spcAft>
                <a:spcPts val="0"/>
              </a:spcAft>
              <a:buFont typeface="Wingdings" pitchFamily="2" charset="2"/>
              <a:buChar char="§"/>
            </a:pPr>
            <a:r>
              <a:rPr lang="en-US" b="1" dirty="0" smtClean="0">
                <a:solidFill>
                  <a:srgbClr val="006600"/>
                </a:solidFill>
                <a:latin typeface="Calibri"/>
              </a:rPr>
              <a:t>Gaining Perspective</a:t>
            </a:r>
          </a:p>
          <a:p>
            <a:pPr marL="0" indent="0" fontAlgn="auto">
              <a:spcAft>
                <a:spcPts val="0"/>
              </a:spcAft>
              <a:buFont typeface="Arial" pitchFamily="34" charset="0"/>
              <a:buNone/>
            </a:pPr>
            <a:endParaRPr lang="en-US" dirty="0">
              <a:solidFill>
                <a:prstClr val="black"/>
              </a:solidFill>
              <a:latin typeface="Calibri"/>
            </a:endParaRPr>
          </a:p>
        </p:txBody>
      </p:sp>
      <p:sp>
        <p:nvSpPr>
          <p:cNvPr id="10" name="Title 2"/>
          <p:cNvSpPr txBox="1">
            <a:spLocks/>
          </p:cNvSpPr>
          <p:nvPr/>
        </p:nvSpPr>
        <p:spPr>
          <a:xfrm>
            <a:off x="0" y="620688"/>
            <a:ext cx="914400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solidFill>
                  <a:srgbClr val="005400"/>
                </a:solidFill>
                <a:latin typeface="Arial" pitchFamily="34" charset="0"/>
                <a:cs typeface="Arial" pitchFamily="34" charset="0"/>
              </a:rPr>
              <a:t>Discussion</a:t>
            </a:r>
            <a:r>
              <a:rPr lang="en-US" b="1" dirty="0" smtClean="0">
                <a:solidFill>
                  <a:prstClr val="black"/>
                </a:solidFill>
                <a:latin typeface="Arial" pitchFamily="34" charset="0"/>
                <a:cs typeface="Arial" pitchFamily="34" charset="0"/>
              </a:rPr>
              <a:t> </a:t>
            </a:r>
            <a:r>
              <a:rPr lang="en-US" b="1" dirty="0" smtClean="0">
                <a:solidFill>
                  <a:srgbClr val="005400"/>
                </a:solidFill>
                <a:latin typeface="Arial" pitchFamily="34" charset="0"/>
                <a:cs typeface="Arial" pitchFamily="34" charset="0"/>
              </a:rPr>
              <a:t>Points</a:t>
            </a:r>
            <a:endParaRPr lang="en-US" b="1" dirty="0">
              <a:solidFill>
                <a:srgbClr val="005400"/>
              </a:solidFill>
              <a:latin typeface="Arial" pitchFamily="34" charset="0"/>
              <a:cs typeface="Arial" pitchFamily="34" charset="0"/>
            </a:endParaRPr>
          </a:p>
        </p:txBody>
      </p:sp>
      <p:sp>
        <p:nvSpPr>
          <p:cNvPr id="11" name="Rectangle 10"/>
          <p:cNvSpPr/>
          <p:nvPr/>
        </p:nvSpPr>
        <p:spPr>
          <a:xfrm>
            <a:off x="0" y="1295400"/>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spTree>
    <p:extLst>
      <p:ext uri="{BB962C8B-B14F-4D97-AF65-F5344CB8AC3E}">
        <p14:creationId xmlns:p14="http://schemas.microsoft.com/office/powerpoint/2010/main" val="21277776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95400"/>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sp>
        <p:nvSpPr>
          <p:cNvPr id="16388" name="Title 1"/>
          <p:cNvSpPr txBox="1">
            <a:spLocks/>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pPr>
            <a:r>
              <a:rPr lang="en-US" sz="4400" dirty="0">
                <a:solidFill>
                  <a:srgbClr val="005800"/>
                </a:solidFill>
                <a:latin typeface="Arial" pitchFamily="34" charset="0"/>
                <a:cs typeface="Arial" pitchFamily="34" charset="0"/>
              </a:rPr>
              <a:t>  </a:t>
            </a:r>
          </a:p>
        </p:txBody>
      </p:sp>
      <p:sp>
        <p:nvSpPr>
          <p:cNvPr id="5" name="TextBox 4"/>
          <p:cNvSpPr txBox="1"/>
          <p:nvPr/>
        </p:nvSpPr>
        <p:spPr>
          <a:xfrm>
            <a:off x="0" y="339179"/>
            <a:ext cx="9144000" cy="769441"/>
          </a:xfrm>
          <a:prstGeom prst="rect">
            <a:avLst/>
          </a:prstGeom>
          <a:noFill/>
        </p:spPr>
        <p:txBody>
          <a:bodyPr wrap="square" rtlCol="0">
            <a:spAutoFit/>
          </a:bodyPr>
          <a:lstStyle/>
          <a:p>
            <a:pPr algn="ctr" fontAlgn="auto">
              <a:spcBef>
                <a:spcPts val="0"/>
              </a:spcBef>
              <a:spcAft>
                <a:spcPts val="0"/>
              </a:spcAft>
            </a:pPr>
            <a:r>
              <a:rPr lang="en-US" sz="4400" b="1" dirty="0" smtClean="0">
                <a:solidFill>
                  <a:srgbClr val="005400"/>
                </a:solidFill>
                <a:latin typeface="Arial" pitchFamily="34" charset="0"/>
                <a:ea typeface="MS PGothic" pitchFamily="34" charset="-128"/>
                <a:cs typeface="Arial" pitchFamily="34" charset="0"/>
              </a:rPr>
              <a:t>NCDOT Organization </a:t>
            </a:r>
            <a:endParaRPr lang="en-US" sz="4400" b="1" dirty="0">
              <a:solidFill>
                <a:srgbClr val="005400"/>
              </a:solidFill>
              <a:latin typeface="Arial" pitchFamily="34" charset="0"/>
              <a:ea typeface="MS PGothic" pitchFamily="34" charset="-128"/>
              <a:cs typeface="Arial" pitchFamily="34" charset="0"/>
            </a:endParaRPr>
          </a:p>
        </p:txBody>
      </p:sp>
      <p:pic>
        <p:nvPicPr>
          <p:cNvPr id="7" name="Picture 2" descr="U:\Drawings\NC Map\Map with Divisions Hilt 1 Div.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0"/>
            <a:ext cx="8305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478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512676"/>
            <a:ext cx="7884876" cy="5832648"/>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Calibri"/>
            </a:endParaRPr>
          </a:p>
        </p:txBody>
      </p:sp>
      <p:sp>
        <p:nvSpPr>
          <p:cNvPr id="11" name="Rectangle 10"/>
          <p:cNvSpPr/>
          <p:nvPr/>
        </p:nvSpPr>
        <p:spPr>
          <a:xfrm>
            <a:off x="0" y="1295400"/>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grpSp>
        <p:nvGrpSpPr>
          <p:cNvPr id="4" name="Group 3"/>
          <p:cNvGrpSpPr/>
          <p:nvPr/>
        </p:nvGrpSpPr>
        <p:grpSpPr>
          <a:xfrm>
            <a:off x="1763948" y="1410074"/>
            <a:ext cx="5580099" cy="4827238"/>
            <a:chOff x="1763948" y="1371600"/>
            <a:chExt cx="5580099" cy="4827238"/>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3948" y="1371600"/>
              <a:ext cx="5580099" cy="4827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943708" y="6057292"/>
              <a:ext cx="2304256" cy="1415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Calibri"/>
              </a:endParaRPr>
            </a:p>
          </p:txBody>
        </p:sp>
      </p:grpSp>
      <p:sp>
        <p:nvSpPr>
          <p:cNvPr id="7" name="Title 2"/>
          <p:cNvSpPr txBox="1">
            <a:spLocks/>
          </p:cNvSpPr>
          <p:nvPr/>
        </p:nvSpPr>
        <p:spPr>
          <a:xfrm>
            <a:off x="0" y="620688"/>
            <a:ext cx="9144000"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b="1" dirty="0" smtClean="0">
                <a:solidFill>
                  <a:srgbClr val="005400"/>
                </a:solidFill>
                <a:latin typeface="Arial" pitchFamily="34" charset="0"/>
                <a:cs typeface="Arial" pitchFamily="34" charset="0"/>
              </a:rPr>
              <a:t>NCDOT Assessments</a:t>
            </a:r>
            <a:endParaRPr lang="en-US" b="1" dirty="0">
              <a:solidFill>
                <a:srgbClr val="005400"/>
              </a:solidFill>
              <a:latin typeface="Arial" pitchFamily="34" charset="0"/>
              <a:cs typeface="Arial" pitchFamily="34" charset="0"/>
            </a:endParaRPr>
          </a:p>
        </p:txBody>
      </p:sp>
      <p:pic>
        <p:nvPicPr>
          <p:cNvPr id="2052" name="Picture 4" descr="http://www.1320am.com/wp-content/uploads/2013/05/NCDOT-Logo.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010623" y="5589240"/>
            <a:ext cx="1133207" cy="113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443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11560" y="512676"/>
            <a:ext cx="7884876" cy="5832648"/>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Calibri"/>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689" t="2745" r="2009" b="18773"/>
          <a:stretch/>
        </p:blipFill>
        <p:spPr bwMode="auto">
          <a:xfrm>
            <a:off x="4270580" y="1628800"/>
            <a:ext cx="4443437" cy="5076564"/>
          </a:xfrm>
          <a:prstGeom prst="rect">
            <a:avLst/>
          </a:prstGeom>
          <a:noFill/>
          <a:ln w="9525">
            <a:solidFill>
              <a:schemeClr val="tx1"/>
            </a:solidFill>
            <a:miter lim="800000"/>
            <a:headEnd/>
            <a:tailEnd/>
          </a:ln>
          <a:effectLst>
            <a:outerShdw blurRad="76200" dir="13500000" sy="23000" kx="1200000" algn="br" rotWithShape="0">
              <a:srgbClr val="006600">
                <a:alpha val="20000"/>
              </a:srgbClr>
            </a:outerShdw>
          </a:effectLst>
          <a:extLst>
            <a:ext uri="{909E8E84-426E-40DD-AFC4-6F175D3DCCD1}">
              <a14:hiddenFill xmlns:a14="http://schemas.microsoft.com/office/drawing/2010/main">
                <a:solidFill>
                  <a:schemeClr val="accent1"/>
                </a:solidFill>
              </a14:hiddenFill>
            </a:ext>
          </a:extLst>
        </p:spPr>
      </p:pic>
      <p:sp>
        <p:nvSpPr>
          <p:cNvPr id="6" name="Rectangle 3"/>
          <p:cNvSpPr txBox="1">
            <a:spLocks noChangeArrowheads="1"/>
          </p:cNvSpPr>
          <p:nvPr/>
        </p:nvSpPr>
        <p:spPr>
          <a:xfrm>
            <a:off x="611560" y="2096852"/>
            <a:ext cx="3276364" cy="349238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Bef>
                <a:spcPct val="50000"/>
              </a:spcBef>
              <a:spcAft>
                <a:spcPts val="0"/>
              </a:spcAft>
              <a:buFont typeface="Wingdings" pitchFamily="2" charset="2"/>
              <a:buChar char="§"/>
            </a:pPr>
            <a:r>
              <a:rPr lang="en-US" sz="2400" b="1" dirty="0">
                <a:solidFill>
                  <a:srgbClr val="006600"/>
                </a:solidFill>
                <a:latin typeface="Calibri"/>
              </a:rPr>
              <a:t>Statewide for all three systems</a:t>
            </a:r>
          </a:p>
          <a:p>
            <a:pPr fontAlgn="auto">
              <a:spcBef>
                <a:spcPct val="50000"/>
              </a:spcBef>
              <a:spcAft>
                <a:spcPts val="0"/>
              </a:spcAft>
              <a:buFont typeface="Wingdings" pitchFamily="2" charset="2"/>
              <a:buChar char="§"/>
            </a:pPr>
            <a:r>
              <a:rPr lang="en-US" sz="2400" b="1" dirty="0">
                <a:solidFill>
                  <a:srgbClr val="006600"/>
                </a:solidFill>
                <a:latin typeface="Calibri"/>
              </a:rPr>
              <a:t>Division level for interstate</a:t>
            </a:r>
          </a:p>
          <a:p>
            <a:pPr fontAlgn="auto">
              <a:spcBef>
                <a:spcPct val="50000"/>
              </a:spcBef>
              <a:spcAft>
                <a:spcPts val="0"/>
              </a:spcAft>
              <a:buFont typeface="Wingdings" pitchFamily="2" charset="2"/>
              <a:buChar char="§"/>
            </a:pPr>
            <a:r>
              <a:rPr lang="en-US" sz="2400" b="1" dirty="0">
                <a:solidFill>
                  <a:srgbClr val="006600"/>
                </a:solidFill>
                <a:latin typeface="Calibri"/>
              </a:rPr>
              <a:t>County level for primary and secondary </a:t>
            </a:r>
          </a:p>
          <a:p>
            <a:pPr fontAlgn="auto">
              <a:spcBef>
                <a:spcPct val="50000"/>
              </a:spcBef>
              <a:spcAft>
                <a:spcPts val="0"/>
              </a:spcAft>
              <a:buFont typeface="Wingdings" pitchFamily="2" charset="2"/>
              <a:buChar char="§"/>
            </a:pPr>
            <a:r>
              <a:rPr lang="en-US" sz="2400" b="1" dirty="0">
                <a:solidFill>
                  <a:srgbClr val="006600"/>
                </a:solidFill>
                <a:latin typeface="Calibri"/>
              </a:rPr>
              <a:t>Produced by the maintenance management system</a:t>
            </a:r>
          </a:p>
          <a:p>
            <a:pPr marL="0" indent="0" fontAlgn="auto">
              <a:spcBef>
                <a:spcPct val="50000"/>
              </a:spcBef>
              <a:spcAft>
                <a:spcPts val="0"/>
              </a:spcAft>
              <a:buFont typeface="Arial" pitchFamily="34" charset="0"/>
              <a:buNone/>
            </a:pPr>
            <a:endParaRPr lang="en-US" sz="2800" dirty="0" smtClean="0">
              <a:solidFill>
                <a:prstClr val="black"/>
              </a:solidFill>
              <a:latin typeface="Calibri"/>
            </a:endParaRPr>
          </a:p>
          <a:p>
            <a:pPr fontAlgn="auto">
              <a:spcBef>
                <a:spcPct val="50000"/>
              </a:spcBef>
              <a:spcAft>
                <a:spcPts val="0"/>
              </a:spcAft>
              <a:buFontTx/>
              <a:buChar char="•"/>
            </a:pPr>
            <a:endParaRPr lang="en-US" sz="2800" dirty="0" smtClean="0">
              <a:solidFill>
                <a:prstClr val="black"/>
              </a:solidFill>
              <a:latin typeface="Calibri"/>
            </a:endParaRPr>
          </a:p>
        </p:txBody>
      </p:sp>
      <p:sp>
        <p:nvSpPr>
          <p:cNvPr id="9" name="Rectangle 8"/>
          <p:cNvSpPr/>
          <p:nvPr/>
        </p:nvSpPr>
        <p:spPr>
          <a:xfrm>
            <a:off x="0" y="1484784"/>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sp>
        <p:nvSpPr>
          <p:cNvPr id="10" name="Title 2"/>
          <p:cNvSpPr txBox="1">
            <a:spLocks/>
          </p:cNvSpPr>
          <p:nvPr/>
        </p:nvSpPr>
        <p:spPr>
          <a:xfrm>
            <a:off x="0" y="440668"/>
            <a:ext cx="9144000" cy="97210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3600" b="1" dirty="0" smtClean="0">
                <a:solidFill>
                  <a:srgbClr val="005400"/>
                </a:solidFill>
                <a:latin typeface="Arial" pitchFamily="34" charset="0"/>
                <a:cs typeface="Arial" pitchFamily="34" charset="0"/>
              </a:rPr>
              <a:t>Reporting The Data</a:t>
            </a:r>
            <a:r>
              <a:rPr lang="en-US" b="1" dirty="0" smtClean="0">
                <a:solidFill>
                  <a:srgbClr val="005400"/>
                </a:solidFill>
                <a:latin typeface="Arial" pitchFamily="34" charset="0"/>
                <a:cs typeface="Arial" pitchFamily="34" charset="0"/>
              </a:rPr>
              <a:t/>
            </a:r>
            <a:br>
              <a:rPr lang="en-US" b="1" dirty="0" smtClean="0">
                <a:solidFill>
                  <a:srgbClr val="005400"/>
                </a:solidFill>
                <a:latin typeface="Arial" pitchFamily="34" charset="0"/>
                <a:cs typeface="Arial" pitchFamily="34" charset="0"/>
              </a:rPr>
            </a:br>
            <a:r>
              <a:rPr lang="en-US" sz="2800" b="1" dirty="0" smtClean="0">
                <a:solidFill>
                  <a:srgbClr val="005400"/>
                </a:solidFill>
                <a:latin typeface="Arial" pitchFamily="34" charset="0"/>
                <a:cs typeface="Arial" pitchFamily="34" charset="0"/>
              </a:rPr>
              <a:t>(Scorecards)</a:t>
            </a:r>
            <a:endParaRPr lang="en-US" sz="2800" b="1" dirty="0">
              <a:solidFill>
                <a:srgbClr val="005400"/>
              </a:solidFill>
              <a:latin typeface="Arial" pitchFamily="34" charset="0"/>
              <a:cs typeface="Arial" pitchFamily="34" charset="0"/>
            </a:endParaRPr>
          </a:p>
        </p:txBody>
      </p:sp>
    </p:spTree>
    <p:extLst>
      <p:ext uri="{BB962C8B-B14F-4D97-AF65-F5344CB8AC3E}">
        <p14:creationId xmlns:p14="http://schemas.microsoft.com/office/powerpoint/2010/main" val="3887821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287524" y="512676"/>
            <a:ext cx="8604956" cy="5832648"/>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Calibri"/>
            </a:endParaRPr>
          </a:p>
        </p:txBody>
      </p:sp>
      <p:sp>
        <p:nvSpPr>
          <p:cNvPr id="12" name="Rectangle 11"/>
          <p:cNvSpPr/>
          <p:nvPr/>
        </p:nvSpPr>
        <p:spPr>
          <a:xfrm>
            <a:off x="0" y="1804628"/>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95906" y="3176972"/>
            <a:ext cx="8596574" cy="1866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2"/>
          <p:cNvSpPr>
            <a:spLocks noGrp="1" noChangeArrowheads="1"/>
          </p:cNvSpPr>
          <p:nvPr>
            <p:ph type="title"/>
          </p:nvPr>
        </p:nvSpPr>
        <p:spPr>
          <a:xfrm>
            <a:off x="0" y="488975"/>
            <a:ext cx="9144000" cy="1283841"/>
          </a:xfrm>
        </p:spPr>
        <p:txBody>
          <a:bodyPr>
            <a:normAutofit fontScale="90000"/>
          </a:bodyPr>
          <a:lstStyle/>
          <a:p>
            <a:pPr algn="ctr" eaLnBrk="1" hangingPunct="1">
              <a:defRPr/>
            </a:pPr>
            <a:r>
              <a:rPr lang="en-US" b="1" dirty="0" smtClean="0">
                <a:solidFill>
                  <a:srgbClr val="005400"/>
                </a:solidFill>
                <a:latin typeface="Arial" pitchFamily="34" charset="0"/>
                <a:cs typeface="Arial" pitchFamily="34" charset="0"/>
              </a:rPr>
              <a:t>Reporting The Data</a:t>
            </a:r>
            <a:br>
              <a:rPr lang="en-US" b="1" dirty="0" smtClean="0">
                <a:solidFill>
                  <a:srgbClr val="005400"/>
                </a:solidFill>
                <a:latin typeface="Arial" pitchFamily="34" charset="0"/>
                <a:cs typeface="Arial" pitchFamily="34" charset="0"/>
              </a:rPr>
            </a:br>
            <a:r>
              <a:rPr lang="en-US" sz="3600" b="1" dirty="0">
                <a:solidFill>
                  <a:srgbClr val="005400"/>
                </a:solidFill>
                <a:latin typeface="Arial" pitchFamily="34" charset="0"/>
                <a:cs typeface="Arial" pitchFamily="34" charset="0"/>
              </a:rPr>
              <a:t>(</a:t>
            </a:r>
            <a:r>
              <a:rPr lang="en-US" sz="3600" b="1" dirty="0" smtClean="0">
                <a:solidFill>
                  <a:srgbClr val="005400"/>
                </a:solidFill>
                <a:latin typeface="Arial" pitchFamily="34" charset="0"/>
                <a:cs typeface="Arial" pitchFamily="34" charset="0"/>
              </a:rPr>
              <a:t>Infrastructure </a:t>
            </a:r>
            <a:r>
              <a:rPr lang="en-US" sz="3600" b="1" dirty="0">
                <a:solidFill>
                  <a:srgbClr val="005400"/>
                </a:solidFill>
                <a:latin typeface="Arial" pitchFamily="34" charset="0"/>
                <a:cs typeface="Arial" pitchFamily="34" charset="0"/>
              </a:rPr>
              <a:t>Health </a:t>
            </a:r>
            <a:r>
              <a:rPr lang="en-US" sz="3600" b="1" dirty="0" smtClean="0">
                <a:solidFill>
                  <a:srgbClr val="005400"/>
                </a:solidFill>
                <a:latin typeface="Arial" pitchFamily="34" charset="0"/>
                <a:cs typeface="Arial" pitchFamily="34" charset="0"/>
              </a:rPr>
              <a:t>Index)</a:t>
            </a:r>
            <a:endParaRPr lang="en-US" sz="3600" b="1" dirty="0">
              <a:solidFill>
                <a:srgbClr val="005400"/>
              </a:solidFill>
              <a:latin typeface="Arial" pitchFamily="34" charset="0"/>
              <a:cs typeface="Arial" pitchFamily="34" charset="0"/>
            </a:endParaRPr>
          </a:p>
        </p:txBody>
      </p:sp>
      <p:sp>
        <p:nvSpPr>
          <p:cNvPr id="2" name="TextBox 1"/>
          <p:cNvSpPr txBox="1"/>
          <p:nvPr/>
        </p:nvSpPr>
        <p:spPr>
          <a:xfrm>
            <a:off x="503548" y="2293712"/>
            <a:ext cx="8172908" cy="584775"/>
          </a:xfrm>
          <a:prstGeom prst="rect">
            <a:avLst/>
          </a:prstGeom>
          <a:noFill/>
        </p:spPr>
        <p:txBody>
          <a:bodyPr wrap="square" rtlCol="0">
            <a:spAutoFit/>
          </a:bodyPr>
          <a:lstStyle/>
          <a:p>
            <a:pPr algn="ctr" fontAlgn="auto">
              <a:spcBef>
                <a:spcPts val="0"/>
              </a:spcBef>
              <a:spcAft>
                <a:spcPts val="0"/>
              </a:spcAft>
            </a:pPr>
            <a:r>
              <a:rPr lang="en-US" sz="1600" b="1" dirty="0" smtClean="0">
                <a:solidFill>
                  <a:prstClr val="black"/>
                </a:solidFill>
                <a:latin typeface="Arial" pitchFamily="34" charset="0"/>
                <a:cs typeface="Arial" pitchFamily="34" charset="0"/>
              </a:rPr>
              <a:t>STATEWIDE – ALL SYSTEMS</a:t>
            </a:r>
          </a:p>
          <a:p>
            <a:pPr algn="ctr" fontAlgn="auto">
              <a:spcBef>
                <a:spcPts val="0"/>
              </a:spcBef>
              <a:spcAft>
                <a:spcPts val="0"/>
              </a:spcAft>
            </a:pPr>
            <a:r>
              <a:rPr lang="en-US" sz="1600" b="1" dirty="0" smtClean="0">
                <a:solidFill>
                  <a:prstClr val="black"/>
                </a:solidFill>
                <a:latin typeface="Arial" pitchFamily="34" charset="0"/>
                <a:cs typeface="Arial" pitchFamily="34" charset="0"/>
              </a:rPr>
              <a:t>EXISTING INFRASTRUCTURE HEALTH WEIGHTED BY VMT (80% AND LM (20%)</a:t>
            </a:r>
            <a:endParaRPr lang="en-US" sz="1600" b="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748401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pPr>
            <a:r>
              <a:rPr lang="en-US" sz="4400" dirty="0">
                <a:solidFill>
                  <a:srgbClr val="005800"/>
                </a:solidFill>
                <a:latin typeface="Arial" pitchFamily="34" charset="0"/>
                <a:cs typeface="Arial" pitchFamily="34" charset="0"/>
              </a:rPr>
              <a:t>  </a:t>
            </a:r>
          </a:p>
        </p:txBody>
      </p:sp>
      <p:sp>
        <p:nvSpPr>
          <p:cNvPr id="7" name="Rectangle 6"/>
          <p:cNvSpPr/>
          <p:nvPr/>
        </p:nvSpPr>
        <p:spPr>
          <a:xfrm>
            <a:off x="611560" y="512676"/>
            <a:ext cx="7884876" cy="5832648"/>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latin typeface="Calibri"/>
            </a:endParaRPr>
          </a:p>
        </p:txBody>
      </p:sp>
      <p:sp>
        <p:nvSpPr>
          <p:cNvPr id="5" name="Rectangle 2"/>
          <p:cNvSpPr>
            <a:spLocks noGrp="1" noChangeArrowheads="1"/>
          </p:cNvSpPr>
          <p:nvPr>
            <p:ph type="title"/>
          </p:nvPr>
        </p:nvSpPr>
        <p:spPr>
          <a:xfrm>
            <a:off x="0" y="440668"/>
            <a:ext cx="9144000" cy="838200"/>
          </a:xfrm>
        </p:spPr>
        <p:txBody>
          <a:bodyPr>
            <a:noAutofit/>
          </a:bodyPr>
          <a:lstStyle/>
          <a:p>
            <a:pPr>
              <a:defRPr/>
            </a:pPr>
            <a:r>
              <a:rPr lang="en-US" b="1" dirty="0" smtClean="0">
                <a:solidFill>
                  <a:srgbClr val="005400"/>
                </a:solidFill>
                <a:latin typeface="Arial" pitchFamily="34" charset="0"/>
                <a:ea typeface="MS PGothic" pitchFamily="34" charset="-128"/>
                <a:cs typeface="Arial" pitchFamily="34" charset="0"/>
              </a:rPr>
              <a:t>Planning The Work</a:t>
            </a:r>
            <a:endParaRPr lang="en-US" b="1" dirty="0">
              <a:solidFill>
                <a:srgbClr val="005400"/>
              </a:solidFill>
              <a:latin typeface="Arial" pitchFamily="34" charset="0"/>
              <a:ea typeface="MS PGothic" pitchFamily="34" charset="-128"/>
              <a:cs typeface="Arial" pitchFamily="34" charset="0"/>
            </a:endParaRPr>
          </a:p>
        </p:txBody>
      </p:sp>
      <p:sp>
        <p:nvSpPr>
          <p:cNvPr id="6" name="Rectangle 3"/>
          <p:cNvSpPr txBox="1">
            <a:spLocks noChangeArrowheads="1"/>
          </p:cNvSpPr>
          <p:nvPr/>
        </p:nvSpPr>
        <p:spPr>
          <a:xfrm>
            <a:off x="791580" y="1700808"/>
            <a:ext cx="7524836" cy="4248472"/>
          </a:xfrm>
          <a:prstGeom prst="rect">
            <a:avLst/>
          </a:prstGeom>
        </p:spPr>
        <p:txBody>
          <a:bodyPr/>
          <a:lst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a:lstStyle>
          <a:p>
            <a:pPr eaLnBrk="1" hangingPunct="1">
              <a:spcBef>
                <a:spcPct val="50000"/>
              </a:spcBef>
              <a:buClr>
                <a:srgbClr val="006600"/>
              </a:buClr>
            </a:pPr>
            <a:r>
              <a:rPr lang="en-US" sz="2600" b="1" dirty="0">
                <a:solidFill>
                  <a:srgbClr val="006600"/>
                </a:solidFill>
                <a:effectLst/>
                <a:latin typeface="Calibri"/>
              </a:rPr>
              <a:t>D</a:t>
            </a:r>
            <a:r>
              <a:rPr lang="en-US" sz="2600" b="1" dirty="0" smtClean="0">
                <a:solidFill>
                  <a:srgbClr val="006600"/>
                </a:solidFill>
                <a:effectLst/>
                <a:latin typeface="Calibri"/>
              </a:rPr>
              <a:t>etermine areas of deficiency</a:t>
            </a:r>
            <a:endParaRPr lang="en-US" sz="2600" b="1" dirty="0">
              <a:solidFill>
                <a:srgbClr val="006600"/>
              </a:solidFill>
              <a:effectLst/>
              <a:latin typeface="Calibri"/>
            </a:endParaRPr>
          </a:p>
          <a:p>
            <a:pPr eaLnBrk="1" hangingPunct="1">
              <a:spcBef>
                <a:spcPct val="50000"/>
              </a:spcBef>
              <a:buClr>
                <a:srgbClr val="006600"/>
              </a:buClr>
            </a:pPr>
            <a:r>
              <a:rPr lang="en-US" sz="2600" b="1" dirty="0">
                <a:solidFill>
                  <a:srgbClr val="006600"/>
                </a:solidFill>
                <a:effectLst/>
                <a:latin typeface="Calibri"/>
              </a:rPr>
              <a:t>Determine work functions needed </a:t>
            </a:r>
            <a:r>
              <a:rPr lang="en-US" sz="2600" b="1" dirty="0" smtClean="0">
                <a:solidFill>
                  <a:srgbClr val="006600"/>
                </a:solidFill>
                <a:effectLst/>
                <a:latin typeface="Calibri"/>
              </a:rPr>
              <a:t>and </a:t>
            </a:r>
            <a:r>
              <a:rPr lang="en-US" sz="2600" b="1" dirty="0">
                <a:solidFill>
                  <a:srgbClr val="006600"/>
                </a:solidFill>
                <a:effectLst/>
                <a:latin typeface="Calibri"/>
              </a:rPr>
              <a:t>develop work </a:t>
            </a:r>
            <a:r>
              <a:rPr lang="en-US" sz="2600" b="1" dirty="0" smtClean="0">
                <a:solidFill>
                  <a:srgbClr val="006600"/>
                </a:solidFill>
                <a:effectLst/>
                <a:latin typeface="Calibri"/>
              </a:rPr>
              <a:t>plan</a:t>
            </a:r>
          </a:p>
          <a:p>
            <a:pPr eaLnBrk="1" hangingPunct="1">
              <a:spcBef>
                <a:spcPct val="50000"/>
              </a:spcBef>
              <a:buClr>
                <a:srgbClr val="006600"/>
              </a:buClr>
            </a:pPr>
            <a:r>
              <a:rPr lang="en-US" sz="2600" b="1" dirty="0" smtClean="0">
                <a:solidFill>
                  <a:srgbClr val="006600"/>
                </a:solidFill>
                <a:effectLst/>
                <a:latin typeface="Calibri"/>
              </a:rPr>
              <a:t>Report outputs</a:t>
            </a:r>
            <a:endParaRPr lang="en-US" sz="2600" b="1" dirty="0">
              <a:solidFill>
                <a:srgbClr val="006600"/>
              </a:solidFill>
              <a:effectLst/>
              <a:latin typeface="Calibri"/>
            </a:endParaRPr>
          </a:p>
          <a:p>
            <a:pPr eaLnBrk="1" hangingPunct="1">
              <a:spcBef>
                <a:spcPct val="50000"/>
              </a:spcBef>
              <a:buClr>
                <a:srgbClr val="006600"/>
              </a:buClr>
            </a:pPr>
            <a:r>
              <a:rPr lang="en-US" sz="2600" b="1" dirty="0" smtClean="0">
                <a:solidFill>
                  <a:srgbClr val="006600"/>
                </a:solidFill>
                <a:effectLst/>
                <a:latin typeface="Calibri"/>
              </a:rPr>
              <a:t>Outcomes/Outputs are part </a:t>
            </a:r>
            <a:r>
              <a:rPr lang="en-US" sz="2600" b="1" dirty="0">
                <a:solidFill>
                  <a:srgbClr val="006600"/>
                </a:solidFill>
                <a:effectLst/>
                <a:latin typeface="Calibri"/>
              </a:rPr>
              <a:t>of employee performance evaluation</a:t>
            </a:r>
          </a:p>
          <a:p>
            <a:pPr eaLnBrk="1" hangingPunct="1">
              <a:spcBef>
                <a:spcPct val="50000"/>
              </a:spcBef>
              <a:buClr>
                <a:srgbClr val="006600"/>
              </a:buClr>
            </a:pPr>
            <a:r>
              <a:rPr lang="en-US" sz="2600" b="1" dirty="0">
                <a:solidFill>
                  <a:srgbClr val="006600"/>
                </a:solidFill>
                <a:effectLst/>
                <a:latin typeface="Calibri"/>
              </a:rPr>
              <a:t>Notification of critical maintenance needs</a:t>
            </a:r>
          </a:p>
          <a:p>
            <a:pPr marL="0" indent="0" eaLnBrk="1" hangingPunct="1">
              <a:spcBef>
                <a:spcPct val="50000"/>
              </a:spcBef>
              <a:buClr>
                <a:srgbClr val="0000FF"/>
              </a:buClr>
              <a:buFont typeface="Wingdings" pitchFamily="2" charset="2"/>
              <a:buNone/>
            </a:pPr>
            <a:endParaRPr lang="en-US" sz="2800" dirty="0" smtClean="0">
              <a:solidFill>
                <a:prstClr val="black"/>
              </a:solidFill>
              <a:effectLst/>
              <a:latin typeface="Calibri"/>
            </a:endParaRPr>
          </a:p>
          <a:p>
            <a:pPr eaLnBrk="1" hangingPunct="1">
              <a:spcBef>
                <a:spcPct val="50000"/>
              </a:spcBef>
              <a:buClr>
                <a:srgbClr val="0000FF"/>
              </a:buClr>
              <a:buFontTx/>
              <a:buChar char="•"/>
            </a:pPr>
            <a:endParaRPr lang="en-US" sz="2800" dirty="0" smtClean="0">
              <a:solidFill>
                <a:prstClr val="black"/>
              </a:solidFill>
              <a:effectLst>
                <a:outerShdw blurRad="38100" dist="38100" dir="2700000" algn="tl">
                  <a:srgbClr val="000000">
                    <a:alpha val="43137"/>
                  </a:srgbClr>
                </a:outerShdw>
              </a:effectLst>
              <a:latin typeface="Calibri"/>
            </a:endParaRPr>
          </a:p>
        </p:txBody>
      </p:sp>
      <p:sp>
        <p:nvSpPr>
          <p:cNvPr id="8" name="Rectangle 7"/>
          <p:cNvSpPr/>
          <p:nvPr/>
        </p:nvSpPr>
        <p:spPr>
          <a:xfrm>
            <a:off x="0" y="1295400"/>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pic>
        <p:nvPicPr>
          <p:cNvPr id="9" name="Picture 4" descr="http://www.1320am.com/wp-content/uploads/2013/05/NCDOT-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010623" y="5589240"/>
            <a:ext cx="1133207" cy="113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7123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95400"/>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sp>
        <p:nvSpPr>
          <p:cNvPr id="16388" name="Title 1"/>
          <p:cNvSpPr txBox="1">
            <a:spLocks/>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pPr>
            <a:r>
              <a:rPr lang="en-US" sz="4400" dirty="0">
                <a:solidFill>
                  <a:srgbClr val="005800"/>
                </a:solidFill>
                <a:latin typeface="Arial" pitchFamily="34" charset="0"/>
                <a:cs typeface="Arial" pitchFamily="34" charset="0"/>
              </a:rPr>
              <a:t>  </a:t>
            </a:r>
          </a:p>
        </p:txBody>
      </p:sp>
      <p:pic>
        <p:nvPicPr>
          <p:cNvPr id="6" name="Picture 7"/>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815916" y="1530463"/>
            <a:ext cx="5219780" cy="510289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 descr="Blocked Paved Ditch"/>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67544" y="2017277"/>
            <a:ext cx="3492388" cy="31039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2"/>
          <p:cNvSpPr>
            <a:spLocks noGrp="1" noChangeArrowheads="1"/>
          </p:cNvSpPr>
          <p:nvPr>
            <p:ph type="title"/>
          </p:nvPr>
        </p:nvSpPr>
        <p:spPr>
          <a:xfrm>
            <a:off x="5902" y="440668"/>
            <a:ext cx="9138098" cy="838200"/>
          </a:xfrm>
        </p:spPr>
        <p:txBody>
          <a:bodyPr>
            <a:noAutofit/>
          </a:bodyPr>
          <a:lstStyle/>
          <a:p>
            <a:pPr>
              <a:defRPr/>
            </a:pPr>
            <a:r>
              <a:rPr lang="en-US" sz="4000" b="1" dirty="0" smtClean="0">
                <a:solidFill>
                  <a:srgbClr val="005400"/>
                </a:solidFill>
                <a:latin typeface="Arial" pitchFamily="34" charset="0"/>
                <a:ea typeface="MS PGothic" pitchFamily="34" charset="-128"/>
                <a:cs typeface="Arial" pitchFamily="34" charset="0"/>
              </a:rPr>
              <a:t>Planning The Work</a:t>
            </a:r>
            <a:endParaRPr lang="en-US" sz="4000" b="1" dirty="0" smtClean="0">
              <a:latin typeface="Arial" pitchFamily="34" charset="0"/>
              <a:cs typeface="Arial" pitchFamily="34" charset="0"/>
            </a:endParaRPr>
          </a:p>
        </p:txBody>
      </p:sp>
    </p:spTree>
    <p:extLst>
      <p:ext uri="{BB962C8B-B14F-4D97-AF65-F5344CB8AC3E}">
        <p14:creationId xmlns:p14="http://schemas.microsoft.com/office/powerpoint/2010/main" val="2580174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95400"/>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pic>
        <p:nvPicPr>
          <p:cNvPr id="6" name="Picture 7"/>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815916" y="1520788"/>
            <a:ext cx="5239815" cy="51125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8"/>
          <p:cNvPicPr>
            <a:picLocks noChangeAspect="1" noChangeArrowheads="1"/>
          </p:cNvPicPr>
          <p:nvPr/>
        </p:nvPicPr>
        <p:blipFill>
          <a:blip r:embed="rId4" cstate="print"/>
          <a:stretch>
            <a:fillRect/>
          </a:stretch>
        </p:blipFill>
        <p:spPr bwMode="auto">
          <a:xfrm>
            <a:off x="431540" y="2379567"/>
            <a:ext cx="3384376" cy="24281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Rectangle 2"/>
          <p:cNvSpPr>
            <a:spLocks noGrp="1" noChangeArrowheads="1"/>
          </p:cNvSpPr>
          <p:nvPr>
            <p:ph type="title"/>
          </p:nvPr>
        </p:nvSpPr>
        <p:spPr>
          <a:xfrm>
            <a:off x="5902" y="440668"/>
            <a:ext cx="9138098" cy="838200"/>
          </a:xfrm>
        </p:spPr>
        <p:txBody>
          <a:bodyPr>
            <a:noAutofit/>
          </a:bodyPr>
          <a:lstStyle/>
          <a:p>
            <a:pPr>
              <a:defRPr/>
            </a:pPr>
            <a:r>
              <a:rPr lang="en-US" sz="4000" b="1" dirty="0" smtClean="0">
                <a:solidFill>
                  <a:srgbClr val="005400"/>
                </a:solidFill>
                <a:latin typeface="Arial" pitchFamily="34" charset="0"/>
                <a:ea typeface="MS PGothic" pitchFamily="34" charset="-128"/>
                <a:cs typeface="Arial" pitchFamily="34" charset="0"/>
              </a:rPr>
              <a:t>Planning The Work</a:t>
            </a:r>
            <a:endParaRPr lang="en-US" sz="4000" b="1" dirty="0" smtClean="0">
              <a:latin typeface="Arial" pitchFamily="34" charset="0"/>
              <a:cs typeface="Arial" pitchFamily="34" charset="0"/>
            </a:endParaRPr>
          </a:p>
        </p:txBody>
      </p:sp>
    </p:spTree>
    <p:extLst>
      <p:ext uri="{BB962C8B-B14F-4D97-AF65-F5344CB8AC3E}">
        <p14:creationId xmlns:p14="http://schemas.microsoft.com/office/powerpoint/2010/main" val="17304501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95400"/>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sp>
        <p:nvSpPr>
          <p:cNvPr id="16388" name="Title 1"/>
          <p:cNvSpPr txBox="1">
            <a:spLocks/>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pPr>
            <a:r>
              <a:rPr lang="en-US" sz="4400" dirty="0">
                <a:solidFill>
                  <a:srgbClr val="005800"/>
                </a:solidFill>
                <a:latin typeface="Arial" pitchFamily="34" charset="0"/>
                <a:cs typeface="Arial" pitchFamily="34" charset="0"/>
              </a:rPr>
              <a:t>  </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87524" y="1469311"/>
            <a:ext cx="8590790" cy="52360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2"/>
          <p:cNvSpPr>
            <a:spLocks noGrp="1" noChangeArrowheads="1"/>
          </p:cNvSpPr>
          <p:nvPr>
            <p:ph type="title"/>
          </p:nvPr>
        </p:nvSpPr>
        <p:spPr>
          <a:xfrm>
            <a:off x="5902" y="394556"/>
            <a:ext cx="9138098" cy="838200"/>
          </a:xfrm>
        </p:spPr>
        <p:txBody>
          <a:bodyPr>
            <a:noAutofit/>
          </a:bodyPr>
          <a:lstStyle/>
          <a:p>
            <a:pPr>
              <a:defRPr/>
            </a:pPr>
            <a:r>
              <a:rPr lang="en-US" b="1" dirty="0" smtClean="0">
                <a:solidFill>
                  <a:srgbClr val="005400"/>
                </a:solidFill>
                <a:latin typeface="Arial" pitchFamily="34" charset="0"/>
                <a:ea typeface="MS PGothic" pitchFamily="34" charset="-128"/>
                <a:cs typeface="Arial" pitchFamily="34" charset="0"/>
              </a:rPr>
              <a:t>Planning The Work</a:t>
            </a:r>
            <a:endParaRPr lang="en-US" b="1" dirty="0" smtClean="0">
              <a:latin typeface="Arial" pitchFamily="34" charset="0"/>
              <a:cs typeface="Arial" pitchFamily="34" charset="0"/>
            </a:endParaRPr>
          </a:p>
        </p:txBody>
      </p:sp>
    </p:spTree>
    <p:extLst>
      <p:ext uri="{BB962C8B-B14F-4D97-AF65-F5344CB8AC3E}">
        <p14:creationId xmlns:p14="http://schemas.microsoft.com/office/powerpoint/2010/main" val="439337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95400"/>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sp>
        <p:nvSpPr>
          <p:cNvPr id="16388" name="Title 1"/>
          <p:cNvSpPr txBox="1">
            <a:spLocks/>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pPr>
            <a:r>
              <a:rPr lang="en-US" sz="4400" dirty="0">
                <a:solidFill>
                  <a:srgbClr val="005800"/>
                </a:solidFill>
                <a:latin typeface="Arial" pitchFamily="34" charset="0"/>
                <a:cs typeface="Arial" pitchFamily="34" charset="0"/>
              </a:rPr>
              <a:t>  </a:t>
            </a:r>
          </a:p>
        </p:txBody>
      </p:sp>
      <p:pic>
        <p:nvPicPr>
          <p:cNvPr id="5" name="Picture 6"/>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424" t="1566" r="1496" b="10883"/>
          <a:stretch/>
        </p:blipFill>
        <p:spPr bwMode="auto">
          <a:xfrm>
            <a:off x="287525" y="1484784"/>
            <a:ext cx="8532948" cy="529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339179"/>
            <a:ext cx="9144000" cy="769441"/>
          </a:xfrm>
          <a:prstGeom prst="rect">
            <a:avLst/>
          </a:prstGeom>
          <a:noFill/>
        </p:spPr>
        <p:txBody>
          <a:bodyPr wrap="square" rtlCol="0">
            <a:spAutoFit/>
          </a:bodyPr>
          <a:lstStyle/>
          <a:p>
            <a:pPr algn="ctr" fontAlgn="auto">
              <a:spcBef>
                <a:spcPts val="0"/>
              </a:spcBef>
              <a:spcAft>
                <a:spcPts val="0"/>
              </a:spcAft>
            </a:pPr>
            <a:r>
              <a:rPr lang="en-US" sz="4400" b="1" dirty="0" smtClean="0">
                <a:solidFill>
                  <a:srgbClr val="005400"/>
                </a:solidFill>
                <a:latin typeface="Arial" pitchFamily="34" charset="0"/>
                <a:ea typeface="MS PGothic" pitchFamily="34" charset="-128"/>
                <a:cs typeface="Arial" pitchFamily="34" charset="0"/>
              </a:rPr>
              <a:t>Planning The Work</a:t>
            </a:r>
            <a:endParaRPr lang="en-US" sz="4400" b="1" dirty="0">
              <a:solidFill>
                <a:srgbClr val="005400"/>
              </a:soli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2553012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AutoShape 3"/>
          <p:cNvSpPr>
            <a:spLocks/>
          </p:cNvSpPr>
          <p:nvPr/>
        </p:nvSpPr>
        <p:spPr bwMode="auto">
          <a:xfrm>
            <a:off x="50800" y="1444625"/>
            <a:ext cx="9042400" cy="219075"/>
          </a:xfrm>
          <a:custGeom>
            <a:avLst/>
            <a:gdLst>
              <a:gd name="T0" fmla="*/ 0 w 21600"/>
              <a:gd name="T1" fmla="*/ 0 h 21600"/>
              <a:gd name="T2" fmla="*/ 0 w 21600"/>
              <a:gd name="T3" fmla="*/ 2147483647 h 21600"/>
              <a:gd name="T4" fmla="*/ 2147483647 w 21600"/>
              <a:gd name="T5" fmla="*/ 2147483647 h 21600"/>
              <a:gd name="T6" fmla="*/ 2147483647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EA9B7C"/>
          </a:solidFill>
          <a:ln>
            <a:noFill/>
          </a:ln>
          <a:extLst/>
        </p:spPr>
        <p:txBody>
          <a:bodyPr lIns="0" tIns="0" rIns="0" bIns="0"/>
          <a:lstStyle/>
          <a:p>
            <a:endParaRPr lang="en-US" sz="1800" smtClean="0">
              <a:solidFill>
                <a:srgbClr val="FFFFFF"/>
              </a:solidFill>
              <a:latin typeface="Lucida Grande" charset="0"/>
              <a:ea typeface="ヒラギノ角ゴ ProN W3" charset="0"/>
              <a:cs typeface="ヒラギノ角ゴ ProN W3" charset="0"/>
              <a:sym typeface="Lucida Grande" charset="0"/>
            </a:endParaRPr>
          </a:p>
        </p:txBody>
      </p:sp>
      <p:sp>
        <p:nvSpPr>
          <p:cNvPr id="25604" name="Rectangle 4"/>
          <p:cNvSpPr>
            <a:spLocks noGrp="1" noChangeArrowheads="1"/>
          </p:cNvSpPr>
          <p:nvPr>
            <p:ph type="title"/>
          </p:nvPr>
        </p:nvSpPr>
        <p:spPr>
          <a:xfrm>
            <a:off x="0" y="14288"/>
            <a:ext cx="9144000" cy="1509712"/>
          </a:xfrm>
        </p:spPr>
        <p:txBody>
          <a:bodyPr rIns="132080"/>
          <a:lstStyle/>
          <a:p>
            <a:pPr indent="0" eaLnBrk="1" hangingPunct="1">
              <a:defRPr/>
            </a:pPr>
            <a:r>
              <a:rPr lang="en-US" sz="4200" dirty="0" smtClean="0">
                <a:latin typeface="Arial"/>
                <a:cs typeface="Arial"/>
              </a:rPr>
              <a:t>Welcome</a:t>
            </a:r>
          </a:p>
        </p:txBody>
      </p:sp>
      <p:sp>
        <p:nvSpPr>
          <p:cNvPr id="206852" name="Rectangle 4"/>
          <p:cNvSpPr>
            <a:spLocks/>
          </p:cNvSpPr>
          <p:nvPr/>
        </p:nvSpPr>
        <p:spPr bwMode="auto">
          <a:xfrm>
            <a:off x="0" y="6427788"/>
            <a:ext cx="9144000" cy="430212"/>
          </a:xfrm>
          <a:prstGeom prst="rect">
            <a:avLst/>
          </a:prstGeom>
          <a:solidFill>
            <a:srgbClr val="D9D9D9"/>
          </a:solidFill>
          <a:ln>
            <a:noFill/>
          </a:ln>
          <a:extLst>
            <a:ext uri="{91240B29-F687-4F45-9708-019B960494DF}">
              <a14:hiddenLine xmlns:a14="http://schemas.microsoft.com/office/drawing/2010/main" w="50800">
                <a:solidFill>
                  <a:srgbClr val="000000"/>
                </a:solidFill>
                <a:miter lim="800000"/>
                <a:headEnd/>
                <a:tailEnd/>
              </a14:hiddenLine>
            </a:ext>
          </a:extLst>
        </p:spPr>
        <p:txBody>
          <a:bodyPr lIns="0" tIns="0" rIns="0" bIns="0"/>
          <a:lstStyle/>
          <a:p>
            <a:endParaRPr lang="en-US" sz="1800" smtClean="0">
              <a:solidFill>
                <a:srgbClr val="FFFFFF"/>
              </a:solidFill>
              <a:latin typeface="Lucida Grande" charset="0"/>
              <a:ea typeface="ヒラギノ角ゴ ProN W3" charset="0"/>
              <a:cs typeface="ヒラギノ角ゴ ProN W3" charset="0"/>
              <a:sym typeface="Lucida Grande" charset="0"/>
            </a:endParaRPr>
          </a:p>
        </p:txBody>
      </p:sp>
      <p:sp>
        <p:nvSpPr>
          <p:cNvPr id="10" name="Slide Number Placeholder 3"/>
          <p:cNvSpPr>
            <a:spLocks noGrp="1"/>
          </p:cNvSpPr>
          <p:nvPr>
            <p:ph type="sldNum" sz="quarter" idx="10"/>
          </p:nvPr>
        </p:nvSpPr>
        <p:spPr>
          <a:xfrm>
            <a:off x="8686800" y="6508750"/>
            <a:ext cx="306388" cy="292100"/>
          </a:xfrm>
        </p:spPr>
        <p:txBody>
          <a:bodyPr/>
          <a:lstStyle/>
          <a:p>
            <a:pPr>
              <a:defRPr/>
            </a:pPr>
            <a:fld id="{DF65645B-BB00-B145-9555-729ABED850DF}" type="slidenum">
              <a:rPr lang="en-US">
                <a:solidFill>
                  <a:srgbClr val="404040"/>
                </a:solidFill>
                <a:latin typeface="Calibri"/>
                <a:cs typeface="Calibri"/>
              </a:rPr>
              <a:pPr>
                <a:defRPr/>
              </a:pPr>
              <a:t>3</a:t>
            </a:fld>
            <a:endParaRPr lang="en-US" dirty="0">
              <a:solidFill>
                <a:srgbClr val="404040"/>
              </a:solidFill>
              <a:latin typeface="Calibri"/>
              <a:cs typeface="Calibri"/>
            </a:endParaRPr>
          </a:p>
        </p:txBody>
      </p:sp>
      <p:sp>
        <p:nvSpPr>
          <p:cNvPr id="25605" name="Rectangle 5"/>
          <p:cNvSpPr>
            <a:spLocks noGrp="1" noChangeArrowheads="1"/>
          </p:cNvSpPr>
          <p:nvPr>
            <p:ph type="body" idx="1"/>
          </p:nvPr>
        </p:nvSpPr>
        <p:spPr>
          <a:xfrm>
            <a:off x="457200" y="1752600"/>
            <a:ext cx="8686800" cy="4965700"/>
          </a:xfrm>
        </p:spPr>
        <p:txBody>
          <a:bodyPr rIns="132080"/>
          <a:lstStyle/>
          <a:p>
            <a:pPr eaLnBrk="1" hangingPunct="1">
              <a:defRPr/>
            </a:pPr>
            <a:r>
              <a:rPr lang="en-US" dirty="0" smtClean="0">
                <a:latin typeface="Calibri"/>
                <a:cs typeface="Calibri"/>
              </a:rPr>
              <a:t>FHWA is pleased </a:t>
            </a:r>
            <a:r>
              <a:rPr lang="en-US" dirty="0">
                <a:latin typeface="Calibri"/>
                <a:cs typeface="Calibri"/>
              </a:rPr>
              <a:t>to sponsor this webinar on </a:t>
            </a:r>
            <a:r>
              <a:rPr lang="en-US" dirty="0" smtClean="0">
                <a:latin typeface="Calibri"/>
                <a:cs typeface="Calibri"/>
              </a:rPr>
              <a:t>preservation </a:t>
            </a:r>
            <a:r>
              <a:rPr lang="en-US" dirty="0">
                <a:latin typeface="Calibri"/>
                <a:cs typeface="Calibri"/>
              </a:rPr>
              <a:t>and </a:t>
            </a:r>
            <a:r>
              <a:rPr lang="en-US" dirty="0" smtClean="0">
                <a:latin typeface="Calibri"/>
                <a:cs typeface="Calibri"/>
              </a:rPr>
              <a:t>maintenance </a:t>
            </a:r>
            <a:r>
              <a:rPr lang="en-US" dirty="0">
                <a:latin typeface="Calibri"/>
                <a:cs typeface="Calibri"/>
              </a:rPr>
              <a:t>in </a:t>
            </a:r>
            <a:r>
              <a:rPr lang="en-US" dirty="0" smtClean="0">
                <a:latin typeface="Calibri"/>
                <a:cs typeface="Calibri"/>
              </a:rPr>
              <a:t>asset management plans</a:t>
            </a:r>
            <a:r>
              <a:rPr lang="en-US" dirty="0">
                <a:latin typeface="Calibri"/>
                <a:cs typeface="Calibri"/>
              </a:rPr>
              <a:t>, in cooperation with the AASHTO Sub-Committee on Asset </a:t>
            </a:r>
            <a:r>
              <a:rPr lang="en-US" dirty="0" smtClean="0">
                <a:latin typeface="Calibri"/>
                <a:cs typeface="Calibri"/>
              </a:rPr>
              <a:t>Management</a:t>
            </a:r>
            <a:endParaRPr lang="en-US" dirty="0">
              <a:latin typeface="Calibri"/>
              <a:cs typeface="Calibri"/>
            </a:endParaRPr>
          </a:p>
          <a:p>
            <a:pPr eaLnBrk="1" hangingPunct="1">
              <a:defRPr/>
            </a:pPr>
            <a:r>
              <a:rPr lang="en-US" dirty="0">
                <a:latin typeface="Calibri"/>
                <a:cs typeface="Calibri"/>
              </a:rPr>
              <a:t>Today’s presentations are from the TAM peer exchange on maintenance and asset management that was held in Burlington, Vermont on July 24th and 25th this </a:t>
            </a:r>
            <a:r>
              <a:rPr lang="en-US" dirty="0" smtClean="0">
                <a:latin typeface="Calibri"/>
                <a:cs typeface="Calibri"/>
              </a:rPr>
              <a:t>year  </a:t>
            </a:r>
          </a:p>
          <a:p>
            <a:pPr eaLnBrk="1" hangingPunct="1">
              <a:defRPr/>
            </a:pPr>
            <a:r>
              <a:rPr lang="en-US" dirty="0" smtClean="0">
                <a:latin typeface="Calibri"/>
                <a:cs typeface="Calibri"/>
              </a:rPr>
              <a:t>The </a:t>
            </a:r>
            <a:r>
              <a:rPr lang="en-US" dirty="0">
                <a:latin typeface="Calibri"/>
                <a:cs typeface="Calibri"/>
              </a:rPr>
              <a:t>peer exchange was part of the AASHTO Subcommittee on Maintenance and Subcommittee on Asset Management joint </a:t>
            </a:r>
            <a:r>
              <a:rPr lang="en-US" dirty="0" smtClean="0">
                <a:latin typeface="Calibri"/>
                <a:cs typeface="Calibri"/>
              </a:rPr>
              <a:t>meeting</a:t>
            </a:r>
            <a:endParaRPr lang="en-US" dirty="0">
              <a:latin typeface="Calibri"/>
              <a:cs typeface="Calibri"/>
            </a:endParaRPr>
          </a:p>
        </p:txBody>
      </p:sp>
    </p:spTree>
    <p:extLst>
      <p:ext uri="{BB962C8B-B14F-4D97-AF65-F5344CB8AC3E}">
        <p14:creationId xmlns:p14="http://schemas.microsoft.com/office/powerpoint/2010/main" val="229370349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480592"/>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68044" y="260648"/>
            <a:ext cx="3938804" cy="619268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2"/>
          <p:cNvSpPr>
            <a:spLocks noGrp="1"/>
          </p:cNvSpPr>
          <p:nvPr>
            <p:ph type="title"/>
          </p:nvPr>
        </p:nvSpPr>
        <p:spPr>
          <a:xfrm>
            <a:off x="75827" y="188640"/>
            <a:ext cx="4856213" cy="1188132"/>
          </a:xfrm>
        </p:spPr>
        <p:txBody>
          <a:bodyPr>
            <a:noAutofit/>
          </a:bodyPr>
          <a:lstStyle/>
          <a:p>
            <a:pPr algn="ctr"/>
            <a:r>
              <a:rPr lang="en-US" b="1" dirty="0" smtClean="0">
                <a:solidFill>
                  <a:srgbClr val="005400"/>
                </a:solidFill>
                <a:latin typeface="Arial" pitchFamily="34" charset="0"/>
                <a:cs typeface="Arial" pitchFamily="34" charset="0"/>
              </a:rPr>
              <a:t>Sectional Planning</a:t>
            </a:r>
            <a:endParaRPr lang="en-US" b="1" dirty="0">
              <a:solidFill>
                <a:srgbClr val="005400"/>
              </a:solidFill>
              <a:latin typeface="Arial" pitchFamily="34" charset="0"/>
              <a:cs typeface="Arial" pitchFamily="34" charset="0"/>
            </a:endParaRPr>
          </a:p>
        </p:txBody>
      </p:sp>
      <p:sp>
        <p:nvSpPr>
          <p:cNvPr id="3" name="Rectangle 2"/>
          <p:cNvSpPr/>
          <p:nvPr/>
        </p:nvSpPr>
        <p:spPr>
          <a:xfrm>
            <a:off x="179512" y="2204864"/>
            <a:ext cx="4680520" cy="295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prstClr val="white"/>
              </a:solidFill>
              <a:latin typeface="Calibri"/>
            </a:endParaRPr>
          </a:p>
        </p:txBody>
      </p:sp>
      <p:sp>
        <p:nvSpPr>
          <p:cNvPr id="2" name="TextBox 1"/>
          <p:cNvSpPr txBox="1"/>
          <p:nvPr/>
        </p:nvSpPr>
        <p:spPr>
          <a:xfrm>
            <a:off x="287524" y="2456892"/>
            <a:ext cx="4500500" cy="2246769"/>
          </a:xfrm>
          <a:prstGeom prst="rect">
            <a:avLst/>
          </a:prstGeom>
          <a:noFill/>
        </p:spPr>
        <p:txBody>
          <a:bodyPr wrap="square" rtlCol="0">
            <a:spAutoFit/>
          </a:bodyPr>
          <a:lstStyle/>
          <a:p>
            <a:pPr marL="342900" indent="-342900">
              <a:spcBef>
                <a:spcPct val="50000"/>
              </a:spcBef>
              <a:buClr>
                <a:srgbClr val="006600"/>
              </a:buClr>
              <a:buSzPct val="60000"/>
              <a:buFont typeface="Wingdings" pitchFamily="2" charset="2"/>
              <a:buChar char="n"/>
            </a:pPr>
            <a:r>
              <a:rPr lang="en-US" sz="2800" b="1" dirty="0">
                <a:solidFill>
                  <a:srgbClr val="006600"/>
                </a:solidFill>
                <a:latin typeface="Calibri"/>
              </a:rPr>
              <a:t>Alternate Planning </a:t>
            </a:r>
            <a:r>
              <a:rPr lang="en-US" sz="2800" b="1" dirty="0" smtClean="0">
                <a:solidFill>
                  <a:srgbClr val="006600"/>
                </a:solidFill>
                <a:latin typeface="Calibri"/>
              </a:rPr>
              <a:t>Process</a:t>
            </a:r>
          </a:p>
          <a:p>
            <a:pPr marL="342900" indent="-342900">
              <a:spcBef>
                <a:spcPct val="50000"/>
              </a:spcBef>
              <a:buClr>
                <a:srgbClr val="006600"/>
              </a:buClr>
              <a:buSzPct val="60000"/>
              <a:buFont typeface="Wingdings" pitchFamily="2" charset="2"/>
              <a:buChar char="n"/>
            </a:pPr>
            <a:r>
              <a:rPr lang="en-US" sz="2800" b="1" dirty="0" smtClean="0">
                <a:solidFill>
                  <a:srgbClr val="006600"/>
                </a:solidFill>
                <a:latin typeface="Calibri"/>
              </a:rPr>
              <a:t>Allows </a:t>
            </a:r>
            <a:r>
              <a:rPr lang="en-US" sz="2800" b="1" dirty="0">
                <a:solidFill>
                  <a:srgbClr val="006600"/>
                </a:solidFill>
                <a:latin typeface="Calibri"/>
              </a:rPr>
              <a:t>for cyclic </a:t>
            </a:r>
            <a:r>
              <a:rPr lang="en-US" sz="2800" b="1" dirty="0" smtClean="0">
                <a:solidFill>
                  <a:srgbClr val="006600"/>
                </a:solidFill>
                <a:latin typeface="Calibri"/>
              </a:rPr>
              <a:t>approach</a:t>
            </a:r>
            <a:endParaRPr lang="en-US" sz="2800" b="1" dirty="0">
              <a:solidFill>
                <a:srgbClr val="006600"/>
              </a:solidFill>
              <a:latin typeface="Calibri"/>
            </a:endParaRPr>
          </a:p>
          <a:p>
            <a:pPr marL="342900" indent="-342900">
              <a:spcBef>
                <a:spcPct val="50000"/>
              </a:spcBef>
              <a:buClr>
                <a:srgbClr val="006600"/>
              </a:buClr>
              <a:buSzPct val="60000"/>
              <a:buFont typeface="Wingdings" pitchFamily="2" charset="2"/>
              <a:buChar char="n"/>
            </a:pPr>
            <a:r>
              <a:rPr lang="en-US" sz="2800" b="1" dirty="0" smtClean="0">
                <a:solidFill>
                  <a:srgbClr val="006600"/>
                </a:solidFill>
                <a:latin typeface="Calibri"/>
              </a:rPr>
              <a:t>Improves Coordination Among Work Groups</a:t>
            </a:r>
            <a:endParaRPr lang="en-US" sz="2800" b="1" dirty="0">
              <a:solidFill>
                <a:srgbClr val="006600"/>
              </a:solidFill>
              <a:latin typeface="Calibri"/>
            </a:endParaRPr>
          </a:p>
        </p:txBody>
      </p:sp>
    </p:spTree>
    <p:extLst>
      <p:ext uri="{BB962C8B-B14F-4D97-AF65-F5344CB8AC3E}">
        <p14:creationId xmlns:p14="http://schemas.microsoft.com/office/powerpoint/2010/main" val="33309052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95400"/>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sp>
        <p:nvSpPr>
          <p:cNvPr id="16388" name="Title 1"/>
          <p:cNvSpPr txBox="1">
            <a:spLocks/>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pPr>
            <a:r>
              <a:rPr lang="en-US" sz="4400" dirty="0">
                <a:solidFill>
                  <a:srgbClr val="005800"/>
                </a:solidFill>
                <a:latin typeface="Arial" pitchFamily="34" charset="0"/>
                <a:cs typeface="Arial" pitchFamily="34" charset="0"/>
              </a:rPr>
              <a:t>  </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l="3687" t="3310" b="16138"/>
          <a:stretch>
            <a:fillRect/>
          </a:stretch>
        </p:blipFill>
        <p:spPr bwMode="auto">
          <a:xfrm>
            <a:off x="395536" y="1448780"/>
            <a:ext cx="8381329" cy="53732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339179"/>
            <a:ext cx="9144000" cy="769441"/>
          </a:xfrm>
          <a:prstGeom prst="rect">
            <a:avLst/>
          </a:prstGeom>
          <a:noFill/>
        </p:spPr>
        <p:txBody>
          <a:bodyPr wrap="square" rtlCol="0">
            <a:spAutoFit/>
          </a:bodyPr>
          <a:lstStyle/>
          <a:p>
            <a:pPr algn="ctr" fontAlgn="auto">
              <a:spcBef>
                <a:spcPts val="0"/>
              </a:spcBef>
              <a:spcAft>
                <a:spcPts val="0"/>
              </a:spcAft>
            </a:pPr>
            <a:r>
              <a:rPr lang="en-US" sz="4400" b="1" dirty="0" smtClean="0">
                <a:solidFill>
                  <a:srgbClr val="005400"/>
                </a:solidFill>
                <a:latin typeface="Arial" pitchFamily="34" charset="0"/>
                <a:ea typeface="MS PGothic" pitchFamily="34" charset="-128"/>
                <a:cs typeface="Arial" pitchFamily="34" charset="0"/>
              </a:rPr>
              <a:t>Reporting The Outputs</a:t>
            </a:r>
            <a:endParaRPr lang="en-US" sz="4400" b="1" dirty="0">
              <a:solidFill>
                <a:srgbClr val="005400"/>
              </a:soli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17522938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480592"/>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35459" y="1816869"/>
            <a:ext cx="9073045" cy="4744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2"/>
          <p:cNvSpPr>
            <a:spLocks noGrp="1"/>
          </p:cNvSpPr>
          <p:nvPr>
            <p:ph type="title"/>
          </p:nvPr>
        </p:nvSpPr>
        <p:spPr>
          <a:xfrm>
            <a:off x="0" y="548680"/>
            <a:ext cx="9144000" cy="756084"/>
          </a:xfrm>
        </p:spPr>
        <p:txBody>
          <a:bodyPr>
            <a:noAutofit/>
          </a:bodyPr>
          <a:lstStyle/>
          <a:p>
            <a:pPr algn="ctr"/>
            <a:r>
              <a:rPr lang="en-US" b="1" dirty="0" smtClean="0">
                <a:solidFill>
                  <a:srgbClr val="005400"/>
                </a:solidFill>
                <a:latin typeface="Arial" pitchFamily="34" charset="0"/>
                <a:cs typeface="Arial" pitchFamily="34" charset="0"/>
              </a:rPr>
              <a:t>Reporting The Outputs</a:t>
            </a:r>
            <a:endParaRPr lang="en-US" b="1" dirty="0">
              <a:solidFill>
                <a:srgbClr val="005400"/>
              </a:solidFill>
              <a:latin typeface="Arial" pitchFamily="34" charset="0"/>
              <a:cs typeface="Arial" pitchFamily="34" charset="0"/>
            </a:endParaRPr>
          </a:p>
        </p:txBody>
      </p:sp>
    </p:spTree>
    <p:extLst>
      <p:ext uri="{BB962C8B-B14F-4D97-AF65-F5344CB8AC3E}">
        <p14:creationId xmlns:p14="http://schemas.microsoft.com/office/powerpoint/2010/main" val="805782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944724"/>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907704" y="1213373"/>
            <a:ext cx="5328592" cy="54919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itle 2"/>
          <p:cNvSpPr>
            <a:spLocks noGrp="1"/>
          </p:cNvSpPr>
          <p:nvPr>
            <p:ph type="title"/>
          </p:nvPr>
        </p:nvSpPr>
        <p:spPr>
          <a:xfrm>
            <a:off x="0" y="116632"/>
            <a:ext cx="9144000" cy="936104"/>
          </a:xfrm>
        </p:spPr>
        <p:txBody>
          <a:bodyPr>
            <a:noAutofit/>
          </a:bodyPr>
          <a:lstStyle/>
          <a:p>
            <a:r>
              <a:rPr lang="en-US" sz="4000" b="1" dirty="0" smtClean="0">
                <a:solidFill>
                  <a:srgbClr val="005400"/>
                </a:solidFill>
                <a:latin typeface="Arial" pitchFamily="34" charset="0"/>
                <a:cs typeface="Arial" pitchFamily="34" charset="0"/>
              </a:rPr>
              <a:t>Reporting Outcomes</a:t>
            </a:r>
            <a:endParaRPr lang="en-US" sz="4000" b="1" dirty="0">
              <a:solidFill>
                <a:srgbClr val="005400"/>
              </a:solidFill>
              <a:latin typeface="Arial" pitchFamily="34" charset="0"/>
              <a:cs typeface="Arial" pitchFamily="34" charset="0"/>
            </a:endParaRPr>
          </a:p>
        </p:txBody>
      </p:sp>
    </p:spTree>
    <p:extLst>
      <p:ext uri="{BB962C8B-B14F-4D97-AF65-F5344CB8AC3E}">
        <p14:creationId xmlns:p14="http://schemas.microsoft.com/office/powerpoint/2010/main" val="19379535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itle 1"/>
          <p:cNvSpPr txBox="1">
            <a:spLocks/>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pPr>
            <a:r>
              <a:rPr lang="en-US" sz="4400" dirty="0">
                <a:solidFill>
                  <a:srgbClr val="005800"/>
                </a:solidFill>
                <a:latin typeface="Arial" pitchFamily="34" charset="0"/>
                <a:cs typeface="Arial" pitchFamily="34" charset="0"/>
              </a:rPr>
              <a:t>  </a:t>
            </a: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689" t="2745" r="2009" b="18773"/>
          <a:stretch/>
        </p:blipFill>
        <p:spPr bwMode="auto">
          <a:xfrm>
            <a:off x="2078498" y="1141726"/>
            <a:ext cx="4869766" cy="5563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944724"/>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sp>
        <p:nvSpPr>
          <p:cNvPr id="9" name="Title 2"/>
          <p:cNvSpPr>
            <a:spLocks noGrp="1"/>
          </p:cNvSpPr>
          <p:nvPr>
            <p:ph type="title"/>
          </p:nvPr>
        </p:nvSpPr>
        <p:spPr>
          <a:xfrm>
            <a:off x="0" y="116632"/>
            <a:ext cx="9144000" cy="936104"/>
          </a:xfrm>
        </p:spPr>
        <p:txBody>
          <a:bodyPr>
            <a:noAutofit/>
          </a:bodyPr>
          <a:lstStyle/>
          <a:p>
            <a:r>
              <a:rPr lang="en-US" sz="4000" b="1" dirty="0" smtClean="0">
                <a:solidFill>
                  <a:srgbClr val="005400"/>
                </a:solidFill>
                <a:latin typeface="Arial" pitchFamily="34" charset="0"/>
                <a:cs typeface="Arial" pitchFamily="34" charset="0"/>
              </a:rPr>
              <a:t>Reporting Outcomes</a:t>
            </a:r>
            <a:endParaRPr lang="en-US" sz="4000" b="1" dirty="0">
              <a:solidFill>
                <a:srgbClr val="005400"/>
              </a:solidFill>
              <a:latin typeface="Arial" pitchFamily="34" charset="0"/>
              <a:cs typeface="Arial" pitchFamily="34" charset="0"/>
            </a:endParaRPr>
          </a:p>
        </p:txBody>
      </p:sp>
    </p:spTree>
    <p:extLst>
      <p:ext uri="{BB962C8B-B14F-4D97-AF65-F5344CB8AC3E}">
        <p14:creationId xmlns:p14="http://schemas.microsoft.com/office/powerpoint/2010/main" val="32181536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95400"/>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sp>
        <p:nvSpPr>
          <p:cNvPr id="16388" name="Title 1"/>
          <p:cNvSpPr txBox="1">
            <a:spLocks/>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pPr>
            <a:r>
              <a:rPr lang="en-US" sz="4400" dirty="0">
                <a:solidFill>
                  <a:srgbClr val="005800"/>
                </a:solidFill>
                <a:latin typeface="Arial" pitchFamily="34" charset="0"/>
                <a:cs typeface="Arial" pitchFamily="34" charset="0"/>
              </a:rPr>
              <a:t>  </a:t>
            </a:r>
          </a:p>
        </p:txBody>
      </p:sp>
      <p:sp>
        <p:nvSpPr>
          <p:cNvPr id="5" name="TextBox 4"/>
          <p:cNvSpPr txBox="1"/>
          <p:nvPr/>
        </p:nvSpPr>
        <p:spPr>
          <a:xfrm>
            <a:off x="0" y="339179"/>
            <a:ext cx="9144000" cy="769441"/>
          </a:xfrm>
          <a:prstGeom prst="rect">
            <a:avLst/>
          </a:prstGeom>
          <a:noFill/>
        </p:spPr>
        <p:txBody>
          <a:bodyPr wrap="square" rtlCol="0">
            <a:spAutoFit/>
          </a:bodyPr>
          <a:lstStyle/>
          <a:p>
            <a:pPr algn="ctr" fontAlgn="auto">
              <a:spcBef>
                <a:spcPts val="0"/>
              </a:spcBef>
              <a:spcAft>
                <a:spcPts val="0"/>
              </a:spcAft>
            </a:pPr>
            <a:r>
              <a:rPr lang="en-US" sz="4400" b="1" dirty="0" smtClean="0">
                <a:solidFill>
                  <a:srgbClr val="005400"/>
                </a:solidFill>
                <a:latin typeface="Arial" pitchFamily="34" charset="0"/>
                <a:ea typeface="MS PGothic" pitchFamily="34" charset="-128"/>
                <a:cs typeface="Arial" pitchFamily="34" charset="0"/>
              </a:rPr>
              <a:t>Looking Back</a:t>
            </a:r>
            <a:endParaRPr lang="en-US" sz="4400" b="1" dirty="0">
              <a:solidFill>
                <a:srgbClr val="005400"/>
              </a:solidFill>
              <a:latin typeface="Arial" pitchFamily="34" charset="0"/>
              <a:ea typeface="MS PGothic" pitchFamily="34" charset="-128"/>
              <a:cs typeface="Arial"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20794"/>
          <a:stretch/>
        </p:blipFill>
        <p:spPr bwMode="auto">
          <a:xfrm>
            <a:off x="1" y="2519916"/>
            <a:ext cx="9144000" cy="3668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0" y="1448780"/>
            <a:ext cx="9144001" cy="954107"/>
          </a:xfrm>
          <a:prstGeom prst="rect">
            <a:avLst/>
          </a:prstGeom>
          <a:noFill/>
        </p:spPr>
        <p:txBody>
          <a:bodyPr wrap="square" rtlCol="0">
            <a:spAutoFit/>
          </a:bodyPr>
          <a:lstStyle/>
          <a:p>
            <a:pPr algn="ctr" fontAlgn="auto">
              <a:spcBef>
                <a:spcPts val="0"/>
              </a:spcBef>
              <a:spcAft>
                <a:spcPts val="0"/>
              </a:spcAft>
            </a:pPr>
            <a:r>
              <a:rPr lang="en-US" sz="2800" b="1" dirty="0" smtClean="0">
                <a:solidFill>
                  <a:prstClr val="black"/>
                </a:solidFill>
                <a:latin typeface="Calibri"/>
              </a:rPr>
              <a:t>Performance Measure Trends</a:t>
            </a:r>
          </a:p>
          <a:p>
            <a:pPr algn="ctr" fontAlgn="auto">
              <a:spcBef>
                <a:spcPts val="0"/>
              </a:spcBef>
              <a:spcAft>
                <a:spcPts val="0"/>
              </a:spcAft>
            </a:pPr>
            <a:r>
              <a:rPr lang="en-US" sz="2800" b="1" dirty="0" smtClean="0">
                <a:solidFill>
                  <a:prstClr val="black"/>
                </a:solidFill>
                <a:latin typeface="Calibri"/>
              </a:rPr>
              <a:t>Roadside Features</a:t>
            </a:r>
            <a:endParaRPr lang="en-US" sz="2800" b="1" dirty="0">
              <a:solidFill>
                <a:prstClr val="black"/>
              </a:solidFill>
              <a:latin typeface="Calibri"/>
            </a:endParaRPr>
          </a:p>
        </p:txBody>
      </p:sp>
    </p:spTree>
    <p:extLst>
      <p:ext uri="{BB962C8B-B14F-4D97-AF65-F5344CB8AC3E}">
        <p14:creationId xmlns:p14="http://schemas.microsoft.com/office/powerpoint/2010/main" val="12872230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95400"/>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sp>
        <p:nvSpPr>
          <p:cNvPr id="16388" name="Title 1"/>
          <p:cNvSpPr txBox="1">
            <a:spLocks/>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pPr>
            <a:r>
              <a:rPr lang="en-US" sz="4400" dirty="0">
                <a:solidFill>
                  <a:srgbClr val="005800"/>
                </a:solidFill>
                <a:latin typeface="Arial" pitchFamily="34" charset="0"/>
                <a:cs typeface="Arial" pitchFamily="34" charset="0"/>
              </a:rPr>
              <a:t>  </a:t>
            </a:r>
          </a:p>
        </p:txBody>
      </p:sp>
      <p:sp>
        <p:nvSpPr>
          <p:cNvPr id="5" name="TextBox 4"/>
          <p:cNvSpPr txBox="1"/>
          <p:nvPr/>
        </p:nvSpPr>
        <p:spPr>
          <a:xfrm>
            <a:off x="0" y="339179"/>
            <a:ext cx="9144000" cy="769441"/>
          </a:xfrm>
          <a:prstGeom prst="rect">
            <a:avLst/>
          </a:prstGeom>
          <a:noFill/>
        </p:spPr>
        <p:txBody>
          <a:bodyPr wrap="square" rtlCol="0">
            <a:spAutoFit/>
          </a:bodyPr>
          <a:lstStyle/>
          <a:p>
            <a:pPr algn="ctr" fontAlgn="auto">
              <a:spcBef>
                <a:spcPts val="0"/>
              </a:spcBef>
              <a:spcAft>
                <a:spcPts val="0"/>
              </a:spcAft>
            </a:pPr>
            <a:r>
              <a:rPr lang="en-US" sz="4400" b="1" dirty="0" smtClean="0">
                <a:solidFill>
                  <a:srgbClr val="005400"/>
                </a:solidFill>
                <a:latin typeface="Arial" pitchFamily="34" charset="0"/>
                <a:ea typeface="MS PGothic" pitchFamily="34" charset="-128"/>
                <a:cs typeface="Arial" pitchFamily="34" charset="0"/>
              </a:rPr>
              <a:t>Looking Back</a:t>
            </a:r>
            <a:endParaRPr lang="en-US" sz="4400" b="1" dirty="0">
              <a:solidFill>
                <a:srgbClr val="005400"/>
              </a:solidFill>
              <a:latin typeface="Arial" pitchFamily="34" charset="0"/>
              <a:ea typeface="MS PGothic" pitchFamily="34" charset="-128"/>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514002671"/>
              </p:ext>
            </p:extLst>
          </p:nvPr>
        </p:nvGraphicFramePr>
        <p:xfrm>
          <a:off x="539552" y="2312876"/>
          <a:ext cx="8352928" cy="417646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0" y="1448780"/>
            <a:ext cx="9144001" cy="954107"/>
          </a:xfrm>
          <a:prstGeom prst="rect">
            <a:avLst/>
          </a:prstGeom>
          <a:noFill/>
        </p:spPr>
        <p:txBody>
          <a:bodyPr wrap="square" rtlCol="0">
            <a:spAutoFit/>
          </a:bodyPr>
          <a:lstStyle/>
          <a:p>
            <a:pPr algn="ctr" fontAlgn="auto">
              <a:spcBef>
                <a:spcPts val="0"/>
              </a:spcBef>
              <a:spcAft>
                <a:spcPts val="0"/>
              </a:spcAft>
            </a:pPr>
            <a:r>
              <a:rPr lang="en-US" sz="2800" b="1" dirty="0" smtClean="0">
                <a:solidFill>
                  <a:prstClr val="black"/>
                </a:solidFill>
                <a:latin typeface="Calibri"/>
              </a:rPr>
              <a:t>Performance Measure Trends</a:t>
            </a:r>
          </a:p>
          <a:p>
            <a:pPr algn="ctr" fontAlgn="auto">
              <a:spcBef>
                <a:spcPts val="0"/>
              </a:spcBef>
              <a:spcAft>
                <a:spcPts val="0"/>
              </a:spcAft>
            </a:pPr>
            <a:r>
              <a:rPr lang="en-US" sz="2800" b="1" dirty="0" smtClean="0">
                <a:solidFill>
                  <a:prstClr val="black"/>
                </a:solidFill>
                <a:latin typeface="Calibri"/>
              </a:rPr>
              <a:t>Bridge Health Condition</a:t>
            </a:r>
            <a:endParaRPr lang="en-US" sz="2800" b="1" dirty="0">
              <a:solidFill>
                <a:prstClr val="black"/>
              </a:solidFill>
              <a:latin typeface="Calibri"/>
            </a:endParaRPr>
          </a:p>
        </p:txBody>
      </p:sp>
    </p:spTree>
    <p:extLst>
      <p:ext uri="{BB962C8B-B14F-4D97-AF65-F5344CB8AC3E}">
        <p14:creationId xmlns:p14="http://schemas.microsoft.com/office/powerpoint/2010/main" val="7316018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95400"/>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sp>
        <p:nvSpPr>
          <p:cNvPr id="16388" name="Title 1"/>
          <p:cNvSpPr txBox="1">
            <a:spLocks/>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pPr>
            <a:r>
              <a:rPr lang="en-US" sz="4400" dirty="0">
                <a:solidFill>
                  <a:srgbClr val="005800"/>
                </a:solidFill>
                <a:latin typeface="Arial" pitchFamily="34" charset="0"/>
                <a:cs typeface="Arial" pitchFamily="34" charset="0"/>
              </a:rPr>
              <a:t>  </a:t>
            </a:r>
          </a:p>
        </p:txBody>
      </p:sp>
      <p:sp>
        <p:nvSpPr>
          <p:cNvPr id="5" name="TextBox 4"/>
          <p:cNvSpPr txBox="1"/>
          <p:nvPr/>
        </p:nvSpPr>
        <p:spPr>
          <a:xfrm>
            <a:off x="0" y="339179"/>
            <a:ext cx="9144000" cy="769441"/>
          </a:xfrm>
          <a:prstGeom prst="rect">
            <a:avLst/>
          </a:prstGeom>
          <a:noFill/>
        </p:spPr>
        <p:txBody>
          <a:bodyPr wrap="square" rtlCol="0">
            <a:spAutoFit/>
          </a:bodyPr>
          <a:lstStyle/>
          <a:p>
            <a:pPr algn="ctr" fontAlgn="auto">
              <a:spcBef>
                <a:spcPts val="0"/>
              </a:spcBef>
              <a:spcAft>
                <a:spcPts val="0"/>
              </a:spcAft>
            </a:pPr>
            <a:r>
              <a:rPr lang="en-US" sz="4400" b="1" dirty="0" smtClean="0">
                <a:solidFill>
                  <a:srgbClr val="005400"/>
                </a:solidFill>
                <a:latin typeface="Arial" pitchFamily="34" charset="0"/>
                <a:ea typeface="MS PGothic" pitchFamily="34" charset="-128"/>
                <a:cs typeface="Arial" pitchFamily="34" charset="0"/>
              </a:rPr>
              <a:t>Looking Back</a:t>
            </a:r>
            <a:endParaRPr lang="en-US" sz="4400" b="1" dirty="0">
              <a:solidFill>
                <a:srgbClr val="005400"/>
              </a:solidFill>
              <a:latin typeface="Arial" pitchFamily="34" charset="0"/>
              <a:ea typeface="MS PGothic" pitchFamily="34" charset="-128"/>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138194005"/>
              </p:ext>
            </p:extLst>
          </p:nvPr>
        </p:nvGraphicFramePr>
        <p:xfrm>
          <a:off x="539552" y="2492896"/>
          <a:ext cx="7992888"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0" y="1448780"/>
            <a:ext cx="9144001" cy="954107"/>
          </a:xfrm>
          <a:prstGeom prst="rect">
            <a:avLst/>
          </a:prstGeom>
          <a:noFill/>
        </p:spPr>
        <p:txBody>
          <a:bodyPr wrap="square" rtlCol="0">
            <a:spAutoFit/>
          </a:bodyPr>
          <a:lstStyle/>
          <a:p>
            <a:pPr algn="ctr" fontAlgn="auto">
              <a:spcBef>
                <a:spcPts val="0"/>
              </a:spcBef>
              <a:spcAft>
                <a:spcPts val="0"/>
              </a:spcAft>
            </a:pPr>
            <a:r>
              <a:rPr lang="en-US" sz="2800" b="1" dirty="0" smtClean="0">
                <a:solidFill>
                  <a:prstClr val="black"/>
                </a:solidFill>
                <a:latin typeface="Calibri"/>
              </a:rPr>
              <a:t>Performance Measure Trends</a:t>
            </a:r>
          </a:p>
          <a:p>
            <a:pPr algn="ctr" fontAlgn="auto">
              <a:spcBef>
                <a:spcPts val="0"/>
              </a:spcBef>
              <a:spcAft>
                <a:spcPts val="0"/>
              </a:spcAft>
            </a:pPr>
            <a:r>
              <a:rPr lang="en-US" sz="2800" b="1" dirty="0" smtClean="0">
                <a:solidFill>
                  <a:prstClr val="black"/>
                </a:solidFill>
                <a:latin typeface="Calibri"/>
              </a:rPr>
              <a:t>Overall Pavement Condition</a:t>
            </a:r>
            <a:endParaRPr lang="en-US" sz="2800" b="1" dirty="0">
              <a:solidFill>
                <a:prstClr val="black"/>
              </a:solidFill>
              <a:latin typeface="Calibri"/>
            </a:endParaRPr>
          </a:p>
        </p:txBody>
      </p:sp>
    </p:spTree>
    <p:extLst>
      <p:ext uri="{BB962C8B-B14F-4D97-AF65-F5344CB8AC3E}">
        <p14:creationId xmlns:p14="http://schemas.microsoft.com/office/powerpoint/2010/main" val="14423523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295400"/>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sp>
        <p:nvSpPr>
          <p:cNvPr id="16388" name="Title 1"/>
          <p:cNvSpPr txBox="1">
            <a:spLocks/>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pPr>
            <a:r>
              <a:rPr lang="en-US" sz="4400" dirty="0">
                <a:solidFill>
                  <a:srgbClr val="005800"/>
                </a:solidFill>
                <a:latin typeface="Arial" pitchFamily="34" charset="0"/>
                <a:cs typeface="Arial" pitchFamily="34" charset="0"/>
              </a:rPr>
              <a:t>  </a:t>
            </a:r>
          </a:p>
        </p:txBody>
      </p:sp>
      <p:sp>
        <p:nvSpPr>
          <p:cNvPr id="5" name="TextBox 4"/>
          <p:cNvSpPr txBox="1"/>
          <p:nvPr/>
        </p:nvSpPr>
        <p:spPr>
          <a:xfrm>
            <a:off x="0" y="339179"/>
            <a:ext cx="9144000" cy="769441"/>
          </a:xfrm>
          <a:prstGeom prst="rect">
            <a:avLst/>
          </a:prstGeom>
          <a:noFill/>
        </p:spPr>
        <p:txBody>
          <a:bodyPr wrap="square" rtlCol="0">
            <a:spAutoFit/>
          </a:bodyPr>
          <a:lstStyle/>
          <a:p>
            <a:pPr algn="ctr" fontAlgn="auto">
              <a:spcBef>
                <a:spcPts val="0"/>
              </a:spcBef>
              <a:spcAft>
                <a:spcPts val="0"/>
              </a:spcAft>
            </a:pPr>
            <a:r>
              <a:rPr lang="en-US" sz="4400" b="1" dirty="0" smtClean="0">
                <a:solidFill>
                  <a:srgbClr val="005400"/>
                </a:solidFill>
                <a:latin typeface="Arial" pitchFamily="34" charset="0"/>
                <a:ea typeface="MS PGothic" pitchFamily="34" charset="-128"/>
                <a:cs typeface="Arial" pitchFamily="34" charset="0"/>
              </a:rPr>
              <a:t>Looking Ahead</a:t>
            </a:r>
            <a:endParaRPr lang="en-US" sz="4400" b="1" dirty="0">
              <a:solidFill>
                <a:srgbClr val="005400"/>
              </a:solidFill>
              <a:latin typeface="Arial" pitchFamily="34" charset="0"/>
              <a:ea typeface="MS PGothic" pitchFamily="34" charset="-128"/>
              <a:cs typeface="Arial" pitchFamily="34" charset="0"/>
            </a:endParaRPr>
          </a:p>
        </p:txBody>
      </p:sp>
      <p:sp>
        <p:nvSpPr>
          <p:cNvPr id="6" name="TextBox 5"/>
          <p:cNvSpPr txBox="1"/>
          <p:nvPr/>
        </p:nvSpPr>
        <p:spPr>
          <a:xfrm>
            <a:off x="899592" y="1907535"/>
            <a:ext cx="7092788" cy="4364272"/>
          </a:xfrm>
          <a:prstGeom prst="rect">
            <a:avLst/>
          </a:prstGeom>
          <a:solidFill>
            <a:schemeClr val="bg1"/>
          </a:solidFill>
        </p:spPr>
        <p:txBody>
          <a:bodyPr wrap="square" rtlCol="0">
            <a:spAutoFit/>
          </a:bodyPr>
          <a:lstStyle/>
          <a:p>
            <a:pPr>
              <a:spcBef>
                <a:spcPct val="50000"/>
              </a:spcBef>
              <a:buClr>
                <a:srgbClr val="006600"/>
              </a:buClr>
              <a:buSzPct val="60000"/>
            </a:pPr>
            <a:r>
              <a:rPr lang="en-US" sz="3600" b="1" dirty="0" smtClean="0">
                <a:solidFill>
                  <a:srgbClr val="006600"/>
                </a:solidFill>
                <a:latin typeface="Calibri"/>
              </a:rPr>
              <a:t>Strategic Mobility Formula </a:t>
            </a:r>
          </a:p>
          <a:p>
            <a:pPr marL="800100" lvl="1" indent="-342900">
              <a:lnSpc>
                <a:spcPct val="70000"/>
              </a:lnSpc>
              <a:spcBef>
                <a:spcPct val="50000"/>
              </a:spcBef>
              <a:buClr>
                <a:srgbClr val="006600"/>
              </a:buClr>
              <a:buSzPct val="60000"/>
              <a:buFont typeface="Wingdings" pitchFamily="2" charset="2"/>
              <a:buChar char="n"/>
            </a:pPr>
            <a:r>
              <a:rPr lang="en-US" sz="2800" b="1" dirty="0" smtClean="0">
                <a:solidFill>
                  <a:srgbClr val="006600"/>
                </a:solidFill>
                <a:latin typeface="Calibri"/>
              </a:rPr>
              <a:t>Just signed into Law last week</a:t>
            </a:r>
          </a:p>
          <a:p>
            <a:pPr marL="800100" lvl="1" indent="-342900">
              <a:lnSpc>
                <a:spcPct val="70000"/>
              </a:lnSpc>
              <a:spcBef>
                <a:spcPct val="50000"/>
              </a:spcBef>
              <a:buClr>
                <a:srgbClr val="006600"/>
              </a:buClr>
              <a:buSzPct val="60000"/>
              <a:buFont typeface="Wingdings" pitchFamily="2" charset="2"/>
              <a:buChar char="n"/>
            </a:pPr>
            <a:r>
              <a:rPr lang="en-US" sz="2800" b="1" dirty="0">
                <a:solidFill>
                  <a:srgbClr val="006600"/>
                </a:solidFill>
                <a:latin typeface="Calibri"/>
              </a:rPr>
              <a:t>Redirects trust fund dollars from paving unpaved roads</a:t>
            </a:r>
          </a:p>
          <a:p>
            <a:pPr marL="800100" lvl="1" indent="-342900">
              <a:lnSpc>
                <a:spcPct val="70000"/>
              </a:lnSpc>
              <a:spcBef>
                <a:spcPct val="50000"/>
              </a:spcBef>
              <a:buClr>
                <a:srgbClr val="006600"/>
              </a:buClr>
              <a:buSzPct val="60000"/>
              <a:buFont typeface="Wingdings" pitchFamily="2" charset="2"/>
              <a:buChar char="n"/>
            </a:pPr>
            <a:r>
              <a:rPr lang="en-US" sz="2800" b="1" dirty="0" smtClean="0">
                <a:solidFill>
                  <a:srgbClr val="006600"/>
                </a:solidFill>
                <a:latin typeface="Calibri"/>
              </a:rPr>
              <a:t>Accelerates capitol projects</a:t>
            </a:r>
          </a:p>
          <a:p>
            <a:pPr marL="800100" lvl="1" indent="-342900">
              <a:lnSpc>
                <a:spcPct val="70000"/>
              </a:lnSpc>
              <a:spcBef>
                <a:spcPct val="50000"/>
              </a:spcBef>
              <a:buClr>
                <a:srgbClr val="006600"/>
              </a:buClr>
              <a:buSzPct val="60000"/>
              <a:buFont typeface="Wingdings" pitchFamily="2" charset="2"/>
              <a:buChar char="n"/>
            </a:pPr>
            <a:r>
              <a:rPr lang="en-US" sz="2800" b="1" dirty="0" smtClean="0">
                <a:solidFill>
                  <a:srgbClr val="006600"/>
                </a:solidFill>
                <a:latin typeface="Calibri"/>
              </a:rPr>
              <a:t>Encourages economic growth</a:t>
            </a:r>
          </a:p>
          <a:p>
            <a:pPr marL="800100" lvl="1" indent="-342900">
              <a:lnSpc>
                <a:spcPct val="70000"/>
              </a:lnSpc>
              <a:spcBef>
                <a:spcPct val="50000"/>
              </a:spcBef>
              <a:buClr>
                <a:srgbClr val="006600"/>
              </a:buClr>
              <a:buSzPct val="60000"/>
              <a:buFont typeface="Wingdings" pitchFamily="2" charset="2"/>
              <a:buChar char="n"/>
            </a:pPr>
            <a:r>
              <a:rPr lang="en-US" sz="2800" b="1" dirty="0" smtClean="0">
                <a:solidFill>
                  <a:srgbClr val="006600"/>
                </a:solidFill>
                <a:latin typeface="Calibri"/>
              </a:rPr>
              <a:t>Data driven process</a:t>
            </a:r>
          </a:p>
          <a:p>
            <a:pPr>
              <a:spcBef>
                <a:spcPct val="50000"/>
              </a:spcBef>
              <a:buClr>
                <a:srgbClr val="006600"/>
              </a:buClr>
              <a:buSzPct val="60000"/>
            </a:pPr>
            <a:r>
              <a:rPr lang="en-US" sz="3600" b="1" dirty="0">
                <a:solidFill>
                  <a:srgbClr val="006600"/>
                </a:solidFill>
                <a:latin typeface="Calibri"/>
              </a:rPr>
              <a:t>System Preservation Funds</a:t>
            </a:r>
          </a:p>
        </p:txBody>
      </p:sp>
    </p:spTree>
    <p:extLst>
      <p:ext uri="{BB962C8B-B14F-4D97-AF65-F5344CB8AC3E}">
        <p14:creationId xmlns:p14="http://schemas.microsoft.com/office/powerpoint/2010/main" val="2577329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692696"/>
            <a:ext cx="9144000" cy="76200"/>
          </a:xfrm>
          <a:prstGeom prst="rect">
            <a:avLst/>
          </a:prstGeom>
          <a:solidFill>
            <a:srgbClr val="005400"/>
          </a:solidFill>
          <a:ln>
            <a:solidFill>
              <a:srgbClr val="0058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latin typeface="Calibri"/>
            </a:endParaRPr>
          </a:p>
        </p:txBody>
      </p:sp>
      <p:sp>
        <p:nvSpPr>
          <p:cNvPr id="16388" name="Title 1"/>
          <p:cNvSpPr txBox="1">
            <a:spLocks/>
          </p:cNvSpPr>
          <p:nvPr/>
        </p:nvSpPr>
        <p:spPr bwMode="auto">
          <a:xfrm>
            <a:off x="0" y="152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fontAlgn="auto" hangingPunct="1">
              <a:spcBef>
                <a:spcPts val="0"/>
              </a:spcBef>
              <a:spcAft>
                <a:spcPts val="0"/>
              </a:spcAft>
            </a:pPr>
            <a:r>
              <a:rPr lang="en-US" sz="4400" dirty="0">
                <a:solidFill>
                  <a:srgbClr val="005800"/>
                </a:solidFill>
                <a:latin typeface="Arial" pitchFamily="34" charset="0"/>
                <a:cs typeface="Arial" pitchFamily="34" charset="0"/>
              </a:rPr>
              <a:t>  </a:t>
            </a:r>
          </a:p>
        </p:txBody>
      </p:sp>
      <p:sp>
        <p:nvSpPr>
          <p:cNvPr id="5" name="Rectangle 2"/>
          <p:cNvSpPr>
            <a:spLocks noGrp="1" noChangeArrowheads="1"/>
          </p:cNvSpPr>
          <p:nvPr>
            <p:ph type="title"/>
          </p:nvPr>
        </p:nvSpPr>
        <p:spPr>
          <a:xfrm>
            <a:off x="0" y="1124744"/>
            <a:ext cx="9144000" cy="1139825"/>
          </a:xfrm>
        </p:spPr>
        <p:txBody>
          <a:bodyPr>
            <a:normAutofit fontScale="90000"/>
          </a:bodyPr>
          <a:lstStyle/>
          <a:p>
            <a:pPr algn="ctr" eaLnBrk="1" hangingPunct="1">
              <a:defRPr/>
            </a:pPr>
            <a:r>
              <a:rPr lang="en-US" sz="8000" b="1" dirty="0" smtClean="0"/>
              <a:t>Questions?</a:t>
            </a:r>
          </a:p>
        </p:txBody>
      </p:sp>
      <p:pic>
        <p:nvPicPr>
          <p:cNvPr id="2" name="Picture 1" descr="DSCN205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23628" y="2672916"/>
            <a:ext cx="6647723" cy="3739344"/>
          </a:xfrm>
          <a:prstGeom prst="rect">
            <a:avLst/>
          </a:prstGeom>
        </p:spPr>
      </p:pic>
    </p:spTree>
    <p:extLst>
      <p:ext uri="{BB962C8B-B14F-4D97-AF65-F5344CB8AC3E}">
        <p14:creationId xmlns:p14="http://schemas.microsoft.com/office/powerpoint/2010/main" val="5598652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AutoShape 3"/>
          <p:cNvSpPr>
            <a:spLocks/>
          </p:cNvSpPr>
          <p:nvPr/>
        </p:nvSpPr>
        <p:spPr bwMode="auto">
          <a:xfrm>
            <a:off x="50800" y="1444625"/>
            <a:ext cx="9042400" cy="219075"/>
          </a:xfrm>
          <a:custGeom>
            <a:avLst/>
            <a:gdLst>
              <a:gd name="T0" fmla="*/ 0 w 21600"/>
              <a:gd name="T1" fmla="*/ 0 h 21600"/>
              <a:gd name="T2" fmla="*/ 0 w 21600"/>
              <a:gd name="T3" fmla="*/ 2147483647 h 21600"/>
              <a:gd name="T4" fmla="*/ 2147483647 w 21600"/>
              <a:gd name="T5" fmla="*/ 2147483647 h 21600"/>
              <a:gd name="T6" fmla="*/ 2147483647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EA9B7C"/>
          </a:solidFill>
          <a:ln>
            <a:noFill/>
          </a:ln>
          <a:extLst/>
        </p:spPr>
        <p:txBody>
          <a:bodyPr lIns="0" tIns="0" rIns="0" bIns="0"/>
          <a:lstStyle/>
          <a:p>
            <a:endParaRPr lang="en-US" sz="1800" smtClean="0">
              <a:solidFill>
                <a:srgbClr val="FFFFFF"/>
              </a:solidFill>
              <a:latin typeface="Lucida Grande" charset="0"/>
              <a:ea typeface="ヒラギノ角ゴ ProN W3" charset="0"/>
              <a:cs typeface="ヒラギノ角ゴ ProN W3" charset="0"/>
              <a:sym typeface="Lucida Grande" charset="0"/>
            </a:endParaRPr>
          </a:p>
        </p:txBody>
      </p:sp>
      <p:sp>
        <p:nvSpPr>
          <p:cNvPr id="25604" name="Rectangle 4"/>
          <p:cNvSpPr>
            <a:spLocks noGrp="1" noChangeArrowheads="1"/>
          </p:cNvSpPr>
          <p:nvPr>
            <p:ph type="title"/>
          </p:nvPr>
        </p:nvSpPr>
        <p:spPr>
          <a:xfrm>
            <a:off x="0" y="14288"/>
            <a:ext cx="9144000" cy="1509712"/>
          </a:xfrm>
        </p:spPr>
        <p:txBody>
          <a:bodyPr rIns="132080">
            <a:normAutofit fontScale="90000"/>
          </a:bodyPr>
          <a:lstStyle/>
          <a:p>
            <a:pPr indent="0" eaLnBrk="1" hangingPunct="1">
              <a:defRPr/>
            </a:pPr>
            <a:r>
              <a:rPr lang="en-US" sz="4200" dirty="0">
                <a:latin typeface="Arial"/>
                <a:cs typeface="Arial"/>
              </a:rPr>
              <a:t>Asset Preservation and Maintenance in Asset </a:t>
            </a:r>
            <a:r>
              <a:rPr lang="en-US" sz="4200" dirty="0" smtClean="0">
                <a:latin typeface="Arial"/>
                <a:cs typeface="Arial"/>
              </a:rPr>
              <a:t>Management – </a:t>
            </a:r>
            <a:r>
              <a:rPr lang="en-US" sz="4200" dirty="0">
                <a:latin typeface="Arial"/>
                <a:cs typeface="Arial"/>
              </a:rPr>
              <a:t>Overview</a:t>
            </a:r>
            <a:endParaRPr lang="en-US" sz="4200" dirty="0" smtClean="0">
              <a:latin typeface="Arial"/>
              <a:cs typeface="Arial"/>
            </a:endParaRPr>
          </a:p>
        </p:txBody>
      </p:sp>
      <p:sp>
        <p:nvSpPr>
          <p:cNvPr id="206852" name="Rectangle 4"/>
          <p:cNvSpPr>
            <a:spLocks/>
          </p:cNvSpPr>
          <p:nvPr/>
        </p:nvSpPr>
        <p:spPr bwMode="auto">
          <a:xfrm>
            <a:off x="0" y="6427788"/>
            <a:ext cx="9144000" cy="430212"/>
          </a:xfrm>
          <a:prstGeom prst="rect">
            <a:avLst/>
          </a:prstGeom>
          <a:solidFill>
            <a:srgbClr val="D9D9D9"/>
          </a:solidFill>
          <a:ln>
            <a:noFill/>
          </a:ln>
          <a:extLst>
            <a:ext uri="{91240B29-F687-4F45-9708-019B960494DF}">
              <a14:hiddenLine xmlns:a14="http://schemas.microsoft.com/office/drawing/2010/main" w="50800">
                <a:solidFill>
                  <a:srgbClr val="000000"/>
                </a:solidFill>
                <a:miter lim="800000"/>
                <a:headEnd/>
                <a:tailEnd/>
              </a14:hiddenLine>
            </a:ext>
          </a:extLst>
        </p:spPr>
        <p:txBody>
          <a:bodyPr lIns="0" tIns="0" rIns="0" bIns="0"/>
          <a:lstStyle/>
          <a:p>
            <a:endParaRPr lang="en-US" sz="1800" smtClean="0">
              <a:solidFill>
                <a:srgbClr val="FFFFFF"/>
              </a:solidFill>
              <a:latin typeface="Lucida Grande" charset="0"/>
              <a:ea typeface="ヒラギノ角ゴ ProN W3" charset="0"/>
              <a:cs typeface="ヒラギノ角ゴ ProN W3" charset="0"/>
              <a:sym typeface="Lucida Grande" charset="0"/>
            </a:endParaRPr>
          </a:p>
        </p:txBody>
      </p:sp>
      <p:sp>
        <p:nvSpPr>
          <p:cNvPr id="10" name="Slide Number Placeholder 3"/>
          <p:cNvSpPr>
            <a:spLocks noGrp="1"/>
          </p:cNvSpPr>
          <p:nvPr>
            <p:ph type="sldNum" sz="quarter" idx="10"/>
          </p:nvPr>
        </p:nvSpPr>
        <p:spPr>
          <a:xfrm>
            <a:off x="8686800" y="6508750"/>
            <a:ext cx="306388" cy="292100"/>
          </a:xfrm>
        </p:spPr>
        <p:txBody>
          <a:bodyPr/>
          <a:lstStyle/>
          <a:p>
            <a:pPr>
              <a:defRPr/>
            </a:pPr>
            <a:fld id="{DF65645B-BB00-B145-9555-729ABED850DF}" type="slidenum">
              <a:rPr lang="en-US">
                <a:solidFill>
                  <a:srgbClr val="404040"/>
                </a:solidFill>
                <a:latin typeface="Calibri"/>
                <a:cs typeface="Calibri"/>
              </a:rPr>
              <a:pPr>
                <a:defRPr/>
              </a:pPr>
              <a:t>4</a:t>
            </a:fld>
            <a:endParaRPr lang="en-US" dirty="0">
              <a:solidFill>
                <a:srgbClr val="404040"/>
              </a:solidFill>
              <a:latin typeface="Calibri"/>
              <a:cs typeface="Calibri"/>
            </a:endParaRPr>
          </a:p>
        </p:txBody>
      </p:sp>
      <p:sp>
        <p:nvSpPr>
          <p:cNvPr id="25605" name="Rectangle 5"/>
          <p:cNvSpPr>
            <a:spLocks noGrp="1" noChangeArrowheads="1"/>
          </p:cNvSpPr>
          <p:nvPr>
            <p:ph type="body" idx="1"/>
          </p:nvPr>
        </p:nvSpPr>
        <p:spPr>
          <a:xfrm>
            <a:off x="457200" y="1752600"/>
            <a:ext cx="8414657" cy="4724400"/>
          </a:xfrm>
        </p:spPr>
        <p:txBody>
          <a:bodyPr rIns="132080">
            <a:normAutofit/>
          </a:bodyPr>
          <a:lstStyle/>
          <a:p>
            <a:pPr eaLnBrk="1" hangingPunct="1">
              <a:defRPr/>
            </a:pPr>
            <a:r>
              <a:rPr lang="en-US" dirty="0" smtClean="0">
                <a:latin typeface="Calibri"/>
                <a:cs typeface="Calibri"/>
              </a:rPr>
              <a:t>Maintenance </a:t>
            </a:r>
            <a:r>
              <a:rPr lang="en-US" dirty="0">
                <a:latin typeface="Calibri"/>
                <a:cs typeface="Calibri"/>
              </a:rPr>
              <a:t>is a crucial activity that maximizes the value of transportation investments, and ensures the continued performance of a DOT’s assets.  </a:t>
            </a:r>
          </a:p>
          <a:p>
            <a:pPr eaLnBrk="1" hangingPunct="1">
              <a:defRPr/>
            </a:pPr>
            <a:r>
              <a:rPr lang="en-US" dirty="0" smtClean="0">
                <a:latin typeface="Calibri"/>
                <a:cs typeface="Calibri"/>
              </a:rPr>
              <a:t>There </a:t>
            </a:r>
            <a:r>
              <a:rPr lang="en-US" dirty="0">
                <a:latin typeface="Calibri"/>
                <a:cs typeface="Calibri"/>
              </a:rPr>
              <a:t>are often issues between different groups in transportation agencies regarding how to define terms such as “maintenance” and “preservation.”  </a:t>
            </a:r>
          </a:p>
          <a:p>
            <a:pPr eaLnBrk="1" hangingPunct="1">
              <a:defRPr/>
            </a:pPr>
            <a:r>
              <a:rPr lang="en-US" dirty="0" smtClean="0">
                <a:latin typeface="Calibri"/>
                <a:cs typeface="Calibri"/>
              </a:rPr>
              <a:t>As </a:t>
            </a:r>
            <a:r>
              <a:rPr lang="en-US" dirty="0">
                <a:latin typeface="Calibri"/>
                <a:cs typeface="Calibri"/>
              </a:rPr>
              <a:t>an industry, we need to have better information on how well different preservation treatments perform.</a:t>
            </a:r>
          </a:p>
          <a:p>
            <a:pPr marL="446088" lvl="1" indent="0" eaLnBrk="1" hangingPunct="1">
              <a:buNone/>
              <a:defRPr/>
            </a:pPr>
            <a:endParaRPr lang="en-US" dirty="0">
              <a:latin typeface="Calibri"/>
              <a:cs typeface="Calibri"/>
            </a:endParaRPr>
          </a:p>
        </p:txBody>
      </p:sp>
    </p:spTree>
    <p:extLst>
      <p:ext uri="{BB962C8B-B14F-4D97-AF65-F5344CB8AC3E}">
        <p14:creationId xmlns:p14="http://schemas.microsoft.com/office/powerpoint/2010/main" val="138260796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Using Maintenance Expertise in the Transportation Asset Management Plan</a:t>
            </a:r>
            <a:endParaRPr lang="en-US" dirty="0"/>
          </a:p>
        </p:txBody>
      </p:sp>
      <p:sp>
        <p:nvSpPr>
          <p:cNvPr id="5" name="Subtitle 4"/>
          <p:cNvSpPr>
            <a:spLocks noGrp="1"/>
          </p:cNvSpPr>
          <p:nvPr>
            <p:ph type="subTitle" idx="1"/>
          </p:nvPr>
        </p:nvSpPr>
        <p:spPr/>
        <p:txBody>
          <a:bodyPr/>
          <a:lstStyle/>
          <a:p>
            <a:r>
              <a:rPr lang="en-US" dirty="0" smtClean="0"/>
              <a:t>Martin </a:t>
            </a:r>
            <a:r>
              <a:rPr lang="en-US" dirty="0" err="1" smtClean="0"/>
              <a:t>Kidner</a:t>
            </a:r>
            <a:endParaRPr lang="en-US" dirty="0" smtClean="0"/>
          </a:p>
          <a:p>
            <a:r>
              <a:rPr lang="en-US" dirty="0" smtClean="0"/>
              <a:t>State Planning Engineer</a:t>
            </a:r>
          </a:p>
          <a:p>
            <a:r>
              <a:rPr lang="en-US" dirty="0" smtClean="0"/>
              <a:t>Wyoming DOT</a:t>
            </a:r>
          </a:p>
          <a:p>
            <a:r>
              <a:rPr lang="en-US" dirty="0" smtClean="0"/>
              <a:t>martin.kidner@wyo.gov</a:t>
            </a:r>
            <a:endParaRPr lang="en-US" dirty="0"/>
          </a:p>
        </p:txBody>
      </p:sp>
    </p:spTree>
    <p:extLst>
      <p:ext uri="{BB962C8B-B14F-4D97-AF65-F5344CB8AC3E}">
        <p14:creationId xmlns:p14="http://schemas.microsoft.com/office/powerpoint/2010/main" val="35679831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Silos are Good</a:t>
            </a:r>
            <a:endParaRPr lang="en-US" dirty="0"/>
          </a:p>
        </p:txBody>
      </p:sp>
      <p:sp>
        <p:nvSpPr>
          <p:cNvPr id="4" name="Subtitle 3"/>
          <p:cNvSpPr>
            <a:spLocks noGrp="1"/>
          </p:cNvSpPr>
          <p:nvPr>
            <p:ph type="subTitle" idx="1"/>
          </p:nvPr>
        </p:nvSpPr>
        <p:spPr/>
        <p:txBody>
          <a:bodyPr/>
          <a:lstStyle/>
          <a:p>
            <a:r>
              <a:rPr lang="en-US" dirty="0" smtClean="0"/>
              <a:t>Experts putting together expert systems that bring the power of that knowledge to bear.  </a:t>
            </a:r>
            <a:endParaRPr lang="en-US" dirty="0"/>
          </a:p>
        </p:txBody>
      </p:sp>
    </p:spTree>
    <p:extLst>
      <p:ext uri="{BB962C8B-B14F-4D97-AF65-F5344CB8AC3E}">
        <p14:creationId xmlns:p14="http://schemas.microsoft.com/office/powerpoint/2010/main" val="15673323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a:bodyPr>
          <a:lstStyle/>
          <a:p>
            <a:r>
              <a:rPr lang="en-US" dirty="0" smtClean="0"/>
              <a:t>Highway Asset Management Plan</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sz="2800" dirty="0" smtClean="0"/>
              <a:t>Plan Contents</a:t>
            </a:r>
          </a:p>
          <a:p>
            <a:pPr lvl="1"/>
            <a:r>
              <a:rPr lang="en-US" sz="2800" dirty="0" smtClean="0"/>
              <a:t>Pavement and bridge inventory and conditions on the NHS,</a:t>
            </a:r>
          </a:p>
          <a:p>
            <a:pPr lvl="1"/>
            <a:r>
              <a:rPr lang="en-US" sz="2800" dirty="0" smtClean="0"/>
              <a:t>Objectives and measures,</a:t>
            </a:r>
          </a:p>
          <a:p>
            <a:pPr lvl="1"/>
            <a:r>
              <a:rPr lang="en-US" sz="2800" dirty="0" smtClean="0"/>
              <a:t>Performance gap identification,</a:t>
            </a:r>
          </a:p>
          <a:p>
            <a:pPr lvl="1"/>
            <a:r>
              <a:rPr lang="en-US" sz="2800" dirty="0" smtClean="0">
                <a:solidFill>
                  <a:srgbClr val="FF0000"/>
                </a:solidFill>
              </a:rPr>
              <a:t>Lifecycle cost </a:t>
            </a:r>
            <a:r>
              <a:rPr lang="en-US" sz="2800" dirty="0" smtClean="0"/>
              <a:t>and risk management analysis,</a:t>
            </a:r>
          </a:p>
          <a:p>
            <a:pPr lvl="1"/>
            <a:r>
              <a:rPr lang="en-US" sz="2800" dirty="0" smtClean="0"/>
              <a:t>A financial plan, and</a:t>
            </a:r>
          </a:p>
          <a:p>
            <a:pPr lvl="1"/>
            <a:r>
              <a:rPr lang="en-US" sz="2800" dirty="0" smtClean="0"/>
              <a:t>Investment strategies</a:t>
            </a:r>
          </a:p>
        </p:txBody>
      </p:sp>
      <p:sp>
        <p:nvSpPr>
          <p:cNvPr id="4" name="Footer Placeholder 3"/>
          <p:cNvSpPr>
            <a:spLocks noGrp="1"/>
          </p:cNvSpPr>
          <p:nvPr>
            <p:ph type="ftr" sz="quarter" idx="11"/>
          </p:nvPr>
        </p:nvSpPr>
        <p:spPr/>
        <p:txBody>
          <a:bodyPr/>
          <a:lstStyle/>
          <a:p>
            <a:endParaRPr lang="en-US" dirty="0">
              <a:solidFill>
                <a:prstClr val="black">
                  <a:tint val="75000"/>
                </a:prstClr>
              </a:solidFill>
              <a:latin typeface="Calibri"/>
            </a:endParaRPr>
          </a:p>
        </p:txBody>
      </p:sp>
    </p:spTree>
    <p:extLst>
      <p:ext uri="{BB962C8B-B14F-4D97-AF65-F5344CB8AC3E}">
        <p14:creationId xmlns:p14="http://schemas.microsoft.com/office/powerpoint/2010/main" val="3037422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Planning Cycle</a:t>
            </a:r>
            <a:endParaRPr lang="en-US" dirty="0"/>
          </a:p>
        </p:txBody>
      </p:sp>
      <p:sp>
        <p:nvSpPr>
          <p:cNvPr id="5" name="Date Placeholder 4"/>
          <p:cNvSpPr>
            <a:spLocks noGrp="1"/>
          </p:cNvSpPr>
          <p:nvPr>
            <p:ph type="dt" sz="half" idx="10"/>
          </p:nvPr>
        </p:nvSpPr>
        <p:spPr/>
        <p:txBody>
          <a:bodyPr/>
          <a:lstStyle/>
          <a:p>
            <a:r>
              <a:rPr lang="en-US" dirty="0">
                <a:solidFill>
                  <a:prstClr val="black">
                    <a:tint val="75000"/>
                  </a:prstClr>
                </a:solidFill>
                <a:latin typeface="Calibri"/>
              </a:rPr>
              <a:t>July 2013</a:t>
            </a:r>
          </a:p>
        </p:txBody>
      </p:sp>
      <p:sp>
        <p:nvSpPr>
          <p:cNvPr id="6" name="Footer Placeholder 5"/>
          <p:cNvSpPr>
            <a:spLocks noGrp="1"/>
          </p:cNvSpPr>
          <p:nvPr>
            <p:ph type="ftr" sz="quarter" idx="11"/>
          </p:nvPr>
        </p:nvSpPr>
        <p:spPr/>
        <p:txBody>
          <a:bodyPr/>
          <a:lstStyle/>
          <a:p>
            <a:r>
              <a:rPr lang="en-US" dirty="0">
                <a:solidFill>
                  <a:prstClr val="black">
                    <a:tint val="75000"/>
                  </a:prstClr>
                </a:solidFill>
                <a:latin typeface="Calibri"/>
              </a:rPr>
              <a:t>Corridor Plan </a:t>
            </a:r>
            <a:r>
              <a:rPr lang="en-US" dirty="0" smtClean="0">
                <a:solidFill>
                  <a:prstClr val="black">
                    <a:tint val="75000"/>
                  </a:prstClr>
                </a:solidFill>
                <a:latin typeface="Calibri"/>
              </a:rPr>
              <a:t>Review</a:t>
            </a:r>
            <a:endParaRPr lang="en-US" dirty="0">
              <a:solidFill>
                <a:prstClr val="black">
                  <a:tint val="75000"/>
                </a:prstClr>
              </a:solidFill>
              <a:latin typeface="Calibri"/>
            </a:endParaRPr>
          </a:p>
        </p:txBody>
      </p:sp>
      <p:sp>
        <p:nvSpPr>
          <p:cNvPr id="8" name="Slide Number Placeholder 7"/>
          <p:cNvSpPr>
            <a:spLocks noGrp="1"/>
          </p:cNvSpPr>
          <p:nvPr>
            <p:ph type="sldNum" sz="quarter" idx="12"/>
          </p:nvPr>
        </p:nvSpPr>
        <p:spPr/>
        <p:txBody>
          <a:bodyPr/>
          <a:lstStyle/>
          <a:p>
            <a:r>
              <a:rPr lang="en-US" smtClean="0">
                <a:solidFill>
                  <a:prstClr val="black">
                    <a:tint val="75000"/>
                  </a:prstClr>
                </a:solidFill>
                <a:latin typeface="Calibri"/>
              </a:rPr>
              <a:t>Wyoming Connects</a:t>
            </a:r>
            <a:endParaRPr lang="en-US" dirty="0">
              <a:solidFill>
                <a:prstClr val="black">
                  <a:tint val="75000"/>
                </a:prstClr>
              </a:solidFill>
              <a:latin typeface="Calibri"/>
            </a:endParaRPr>
          </a:p>
        </p:txBody>
      </p:sp>
      <p:pic>
        <p:nvPicPr>
          <p:cNvPr id="8194" name="Picture 2" descr="\\10.31.4.34\projects\21711745A\21711922_CO#6_WYDOT_PhaseIIC\6.0 Deliverables\Presentations\IPF-Fig16-PlanningCycle.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05000" y="812054"/>
            <a:ext cx="5486400" cy="5771408"/>
          </a:xfrm>
          <a:prstGeom prst="rect">
            <a:avLst/>
          </a:prstGeom>
          <a:noFill/>
          <a:effectLst>
            <a:outerShdw blurRad="50800" dist="38100" dir="2700000" algn="tl" rotWithShape="0">
              <a:prstClr val="black">
                <a:alpha val="40000"/>
              </a:prstClr>
            </a:outerShdw>
          </a:effectLst>
          <a:scene3d>
            <a:camera prst="perspectiveRight"/>
            <a:lightRig rig="threePt" dir="t"/>
          </a:scene3d>
          <a:sp3d>
            <a:bevel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5527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Preservation</a:t>
            </a:r>
            <a:endParaRPr lang="en-US" dirty="0"/>
          </a:p>
        </p:txBody>
      </p:sp>
      <p:sp>
        <p:nvSpPr>
          <p:cNvPr id="5" name="Date Placeholder 4"/>
          <p:cNvSpPr>
            <a:spLocks noGrp="1"/>
          </p:cNvSpPr>
          <p:nvPr>
            <p:ph type="dt" sz="half" idx="10"/>
          </p:nvPr>
        </p:nvSpPr>
        <p:spPr/>
        <p:txBody>
          <a:bodyPr/>
          <a:lstStyle/>
          <a:p>
            <a:r>
              <a:rPr lang="en-US" dirty="0">
                <a:solidFill>
                  <a:prstClr val="black">
                    <a:tint val="75000"/>
                  </a:prstClr>
                </a:solidFill>
                <a:latin typeface="Calibri"/>
              </a:rPr>
              <a:t>July 2013</a:t>
            </a:r>
          </a:p>
        </p:txBody>
      </p:sp>
      <p:sp>
        <p:nvSpPr>
          <p:cNvPr id="6" name="Footer Placeholder 5"/>
          <p:cNvSpPr>
            <a:spLocks noGrp="1"/>
          </p:cNvSpPr>
          <p:nvPr>
            <p:ph type="ftr" sz="quarter" idx="11"/>
          </p:nvPr>
        </p:nvSpPr>
        <p:spPr/>
        <p:txBody>
          <a:bodyPr/>
          <a:lstStyle/>
          <a:p>
            <a:r>
              <a:rPr lang="en-US" dirty="0">
                <a:solidFill>
                  <a:prstClr val="black">
                    <a:tint val="75000"/>
                  </a:prstClr>
                </a:solidFill>
                <a:latin typeface="Calibri"/>
              </a:rPr>
              <a:t>Corridor Plan </a:t>
            </a:r>
            <a:r>
              <a:rPr lang="en-US" dirty="0" smtClean="0">
                <a:solidFill>
                  <a:prstClr val="black">
                    <a:tint val="75000"/>
                  </a:prstClr>
                </a:solidFill>
                <a:latin typeface="Calibri"/>
              </a:rPr>
              <a:t>Review</a:t>
            </a:r>
            <a:endParaRPr lang="en-US" dirty="0">
              <a:solidFill>
                <a:prstClr val="black">
                  <a:tint val="75000"/>
                </a:prstClr>
              </a:solidFill>
              <a:latin typeface="Calibri"/>
            </a:endParaRPr>
          </a:p>
        </p:txBody>
      </p:sp>
      <p:sp>
        <p:nvSpPr>
          <p:cNvPr id="8" name="Slide Number Placeholder 7"/>
          <p:cNvSpPr>
            <a:spLocks noGrp="1"/>
          </p:cNvSpPr>
          <p:nvPr>
            <p:ph type="sldNum" sz="quarter" idx="12"/>
          </p:nvPr>
        </p:nvSpPr>
        <p:spPr/>
        <p:txBody>
          <a:bodyPr/>
          <a:lstStyle/>
          <a:p>
            <a:r>
              <a:rPr lang="en-US" smtClean="0">
                <a:solidFill>
                  <a:prstClr val="black">
                    <a:tint val="75000"/>
                  </a:prstClr>
                </a:solidFill>
                <a:latin typeface="Calibri"/>
              </a:rPr>
              <a:t>Wyoming Connects</a:t>
            </a:r>
            <a:endParaRPr lang="en-US" dirty="0">
              <a:solidFill>
                <a:prstClr val="black">
                  <a:tint val="75000"/>
                </a:prstClr>
              </a:solidFill>
              <a:latin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160" y="1175089"/>
            <a:ext cx="8869680" cy="2956560"/>
          </a:xfrm>
          <a:prstGeom prst="rect">
            <a:avLst/>
          </a:prstGeom>
          <a:effectLst>
            <a:outerShdw blurRad="50800" dist="38100" dir="2700000" algn="tl" rotWithShape="0">
              <a:prstClr val="black">
                <a:alpha val="40000"/>
              </a:prstClr>
            </a:outerShdw>
          </a:effectLst>
          <a:scene3d>
            <a:camera prst="orthographicFront"/>
            <a:lightRig rig="threePt" dir="t"/>
          </a:scene3d>
          <a:sp3d>
            <a:bevelT/>
          </a:sp3d>
        </p:spPr>
      </p:pic>
      <p:pic>
        <p:nvPicPr>
          <p:cNvPr id="1026" name="Picture 2" descr="\\10.31.4.34\projects\21711745A\21711922_CO#6_WYDOT_PhaseIIC\6.0 Deliverables\Presentations\SSC4-table2-SysPres.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532021" y="3269685"/>
            <a:ext cx="4206541" cy="263366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044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4294967295"/>
          </p:nvPr>
        </p:nvPicPr>
        <p:blipFill>
          <a:blip r:embed="rId3" cstate="print"/>
          <a:srcRect/>
          <a:stretch>
            <a:fillRect/>
          </a:stretch>
        </p:blipFill>
        <p:spPr bwMode="auto">
          <a:xfrm>
            <a:off x="762000" y="571500"/>
            <a:ext cx="3905250" cy="40767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228600" y="4755642"/>
            <a:ext cx="8763000" cy="903086"/>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228600" y="5657967"/>
            <a:ext cx="8763000" cy="903086"/>
          </a:xfrm>
          <a:prstGeom prst="rect">
            <a:avLst/>
          </a:prstGeom>
          <a:noFill/>
          <a:ln w="9525">
            <a:noFill/>
            <a:miter lim="800000"/>
            <a:headEnd/>
            <a:tailEnd/>
          </a:ln>
        </p:spPr>
      </p:pic>
      <p:sp>
        <p:nvSpPr>
          <p:cNvPr id="9" name="Rectangular Callout 8"/>
          <p:cNvSpPr/>
          <p:nvPr/>
        </p:nvSpPr>
        <p:spPr>
          <a:xfrm>
            <a:off x="5486400" y="1600200"/>
            <a:ext cx="2895600" cy="1676400"/>
          </a:xfrm>
          <a:prstGeom prst="wedgeRectCallout">
            <a:avLst>
              <a:gd name="adj1" fmla="val -75246"/>
              <a:gd name="adj2" fmla="val 11311"/>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400" b="1" dirty="0" smtClean="0">
                <a:solidFill>
                  <a:prstClr val="white"/>
                </a:solidFill>
                <a:latin typeface="Calibri"/>
              </a:rPr>
              <a:t>Additional $134.5 M for Bridge/Pavement </a:t>
            </a:r>
            <a:endParaRPr lang="en-US" sz="2400" dirty="0">
              <a:solidFill>
                <a:prstClr val="white"/>
              </a:solidFill>
              <a:latin typeface="Calibri"/>
            </a:endParaRPr>
          </a:p>
        </p:txBody>
      </p:sp>
    </p:spTree>
    <p:extLst>
      <p:ext uri="{BB962C8B-B14F-4D97-AF65-F5344CB8AC3E}">
        <p14:creationId xmlns:p14="http://schemas.microsoft.com/office/powerpoint/2010/main" val="455667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a:xfrm>
            <a:off x="914400" y="304800"/>
            <a:ext cx="8229600" cy="1143000"/>
          </a:xfrm>
        </p:spPr>
        <p:txBody>
          <a:bodyPr/>
          <a:lstStyle/>
          <a:p>
            <a:r>
              <a:rPr lang="en-US" dirty="0" smtClean="0"/>
              <a:t>Pavement Project Selections</a:t>
            </a:r>
          </a:p>
        </p:txBody>
      </p:sp>
      <p:sp>
        <p:nvSpPr>
          <p:cNvPr id="5" name="Rectangle 4"/>
          <p:cNvSpPr/>
          <p:nvPr/>
        </p:nvSpPr>
        <p:spPr>
          <a:xfrm>
            <a:off x="3352800" y="1524000"/>
            <a:ext cx="1981200" cy="1219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latin typeface="Calibri"/>
            </a:endParaRPr>
          </a:p>
        </p:txBody>
      </p:sp>
      <p:sp>
        <p:nvSpPr>
          <p:cNvPr id="6" name="Rectangle 5"/>
          <p:cNvSpPr/>
          <p:nvPr/>
        </p:nvSpPr>
        <p:spPr>
          <a:xfrm>
            <a:off x="6019800" y="1524000"/>
            <a:ext cx="1981200" cy="838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latin typeface="Calibri"/>
            </a:endParaRPr>
          </a:p>
        </p:txBody>
      </p:sp>
      <p:sp>
        <p:nvSpPr>
          <p:cNvPr id="7" name="Rectangle 6"/>
          <p:cNvSpPr/>
          <p:nvPr/>
        </p:nvSpPr>
        <p:spPr>
          <a:xfrm>
            <a:off x="6019800" y="3276600"/>
            <a:ext cx="19812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latin typeface="Calibri"/>
            </a:endParaRPr>
          </a:p>
        </p:txBody>
      </p:sp>
      <p:sp>
        <p:nvSpPr>
          <p:cNvPr id="8" name="Rectangle 7"/>
          <p:cNvSpPr/>
          <p:nvPr/>
        </p:nvSpPr>
        <p:spPr>
          <a:xfrm>
            <a:off x="6019800" y="5105400"/>
            <a:ext cx="1981200" cy="1143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latin typeface="Calibri"/>
            </a:endParaRPr>
          </a:p>
        </p:txBody>
      </p:sp>
      <p:cxnSp>
        <p:nvCxnSpPr>
          <p:cNvPr id="10" name="Straight Arrow Connector 9"/>
          <p:cNvCxnSpPr>
            <a:endCxn id="5" idx="1"/>
          </p:cNvCxnSpPr>
          <p:nvPr/>
        </p:nvCxnSpPr>
        <p:spPr>
          <a:xfrm>
            <a:off x="2667000" y="2133600"/>
            <a:ext cx="685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334000" y="2133600"/>
            <a:ext cx="685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6" idx="2"/>
          </p:cNvCxnSpPr>
          <p:nvPr/>
        </p:nvCxnSpPr>
        <p:spPr>
          <a:xfrm rot="5400000">
            <a:off x="6553201" y="2819400"/>
            <a:ext cx="914400"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6668294" y="4761706"/>
            <a:ext cx="685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7200" y="1524000"/>
            <a:ext cx="2209800" cy="1200150"/>
          </a:xfrm>
          <a:prstGeom prst="rect">
            <a:avLst/>
          </a:prstGeom>
          <a:solidFill>
            <a:schemeClr val="accent3"/>
          </a:solidFill>
        </p:spPr>
        <p:txBody>
          <a:bodyPr>
            <a:spAutoFit/>
          </a:bodyPr>
          <a:lstStyle/>
          <a:p>
            <a:pPr algn="ctr">
              <a:defRPr/>
            </a:pPr>
            <a:r>
              <a:rPr lang="en-US" sz="1800" dirty="0">
                <a:solidFill>
                  <a:prstClr val="black"/>
                </a:solidFill>
                <a:latin typeface="Arial" charset="0"/>
              </a:rPr>
              <a:t>System Funding</a:t>
            </a:r>
          </a:p>
          <a:p>
            <a:pPr algn="ctr">
              <a:defRPr/>
            </a:pPr>
            <a:r>
              <a:rPr lang="en-US" sz="1800" dirty="0">
                <a:solidFill>
                  <a:prstClr val="black"/>
                </a:solidFill>
                <a:latin typeface="Arial" charset="0"/>
              </a:rPr>
              <a:t>Splits</a:t>
            </a:r>
          </a:p>
          <a:p>
            <a:pPr algn="ctr">
              <a:defRPr/>
            </a:pPr>
            <a:r>
              <a:rPr lang="en-US" sz="1800" dirty="0">
                <a:solidFill>
                  <a:prstClr val="black"/>
                </a:solidFill>
                <a:latin typeface="Arial" charset="0"/>
              </a:rPr>
              <a:t>Interstate, NHS, Non-NHS</a:t>
            </a:r>
          </a:p>
        </p:txBody>
      </p:sp>
      <p:sp>
        <p:nvSpPr>
          <p:cNvPr id="23564" name="TextBox 23"/>
          <p:cNvSpPr txBox="1">
            <a:spLocks noChangeArrowheads="1"/>
          </p:cNvSpPr>
          <p:nvPr/>
        </p:nvSpPr>
        <p:spPr bwMode="auto">
          <a:xfrm>
            <a:off x="3352800" y="1524000"/>
            <a:ext cx="1981200" cy="923925"/>
          </a:xfrm>
          <a:prstGeom prst="rect">
            <a:avLst/>
          </a:prstGeom>
          <a:noFill/>
          <a:ln w="9525">
            <a:noFill/>
            <a:miter lim="800000"/>
            <a:headEnd/>
            <a:tailEnd/>
          </a:ln>
        </p:spPr>
        <p:txBody>
          <a:bodyPr>
            <a:spAutoFit/>
          </a:bodyPr>
          <a:lstStyle/>
          <a:p>
            <a:pPr algn="ctr"/>
            <a:r>
              <a:rPr lang="en-US" sz="1800" dirty="0">
                <a:solidFill>
                  <a:prstClr val="black"/>
                </a:solidFill>
                <a:latin typeface="Arial" charset="0"/>
              </a:rPr>
              <a:t>Strategy Funding Splits</a:t>
            </a:r>
          </a:p>
          <a:p>
            <a:pPr algn="ctr"/>
            <a:r>
              <a:rPr lang="en-US" sz="1800" dirty="0" smtClean="0">
                <a:solidFill>
                  <a:prstClr val="black"/>
                </a:solidFill>
                <a:latin typeface="Arial" charset="0"/>
              </a:rPr>
              <a:t>1S-2S-3S</a:t>
            </a:r>
            <a:endParaRPr lang="en-US" sz="1800" dirty="0">
              <a:solidFill>
                <a:prstClr val="black"/>
              </a:solidFill>
              <a:latin typeface="Arial" charset="0"/>
            </a:endParaRPr>
          </a:p>
        </p:txBody>
      </p:sp>
      <p:sp>
        <p:nvSpPr>
          <p:cNvPr id="23565" name="TextBox 24"/>
          <p:cNvSpPr txBox="1">
            <a:spLocks noChangeArrowheads="1"/>
          </p:cNvSpPr>
          <p:nvPr/>
        </p:nvSpPr>
        <p:spPr bwMode="auto">
          <a:xfrm>
            <a:off x="6019800" y="1524000"/>
            <a:ext cx="1981200" cy="646113"/>
          </a:xfrm>
          <a:prstGeom prst="rect">
            <a:avLst/>
          </a:prstGeom>
          <a:noFill/>
          <a:ln w="9525">
            <a:noFill/>
            <a:miter lim="800000"/>
            <a:headEnd/>
            <a:tailEnd/>
          </a:ln>
        </p:spPr>
        <p:txBody>
          <a:bodyPr>
            <a:spAutoFit/>
          </a:bodyPr>
          <a:lstStyle/>
          <a:p>
            <a:pPr algn="ctr"/>
            <a:r>
              <a:rPr lang="en-US" sz="1800">
                <a:solidFill>
                  <a:prstClr val="black"/>
                </a:solidFill>
                <a:latin typeface="Arial" charset="0"/>
              </a:rPr>
              <a:t>Recommended Projects</a:t>
            </a:r>
          </a:p>
        </p:txBody>
      </p:sp>
      <p:sp>
        <p:nvSpPr>
          <p:cNvPr id="23566" name="TextBox 25"/>
          <p:cNvSpPr txBox="1">
            <a:spLocks noChangeArrowheads="1"/>
          </p:cNvSpPr>
          <p:nvPr/>
        </p:nvSpPr>
        <p:spPr bwMode="auto">
          <a:xfrm>
            <a:off x="6019800" y="3276600"/>
            <a:ext cx="1981200" cy="923925"/>
          </a:xfrm>
          <a:prstGeom prst="rect">
            <a:avLst/>
          </a:prstGeom>
          <a:noFill/>
          <a:ln w="9525">
            <a:noFill/>
            <a:miter lim="800000"/>
            <a:headEnd/>
            <a:tailEnd/>
          </a:ln>
        </p:spPr>
        <p:txBody>
          <a:bodyPr>
            <a:spAutoFit/>
          </a:bodyPr>
          <a:lstStyle/>
          <a:p>
            <a:pPr algn="ctr"/>
            <a:r>
              <a:rPr lang="en-US" sz="1800">
                <a:solidFill>
                  <a:prstClr val="black"/>
                </a:solidFill>
                <a:latin typeface="Arial" charset="0"/>
              </a:rPr>
              <a:t>District Input Direction Modification</a:t>
            </a:r>
          </a:p>
        </p:txBody>
      </p:sp>
      <p:sp>
        <p:nvSpPr>
          <p:cNvPr id="23567" name="TextBox 27"/>
          <p:cNvSpPr txBox="1">
            <a:spLocks noChangeArrowheads="1"/>
          </p:cNvSpPr>
          <p:nvPr/>
        </p:nvSpPr>
        <p:spPr bwMode="auto">
          <a:xfrm>
            <a:off x="6019800" y="5105400"/>
            <a:ext cx="1981200" cy="923925"/>
          </a:xfrm>
          <a:prstGeom prst="rect">
            <a:avLst/>
          </a:prstGeom>
          <a:noFill/>
          <a:ln w="9525">
            <a:noFill/>
            <a:miter lim="800000"/>
            <a:headEnd/>
            <a:tailEnd/>
          </a:ln>
        </p:spPr>
        <p:txBody>
          <a:bodyPr>
            <a:spAutoFit/>
          </a:bodyPr>
          <a:lstStyle/>
          <a:p>
            <a:pPr algn="ctr"/>
            <a:r>
              <a:rPr lang="en-US" sz="1800">
                <a:solidFill>
                  <a:prstClr val="black"/>
                </a:solidFill>
                <a:latin typeface="Arial" charset="0"/>
              </a:rPr>
              <a:t>Check Draft Program Performance</a:t>
            </a:r>
          </a:p>
        </p:txBody>
      </p:sp>
      <p:sp>
        <p:nvSpPr>
          <p:cNvPr id="16" name="Title 1"/>
          <p:cNvSpPr txBox="1">
            <a:spLocks/>
          </p:cNvSpPr>
          <p:nvPr/>
        </p:nvSpPr>
        <p:spPr bwMode="auto">
          <a:xfrm>
            <a:off x="609600" y="4191000"/>
            <a:ext cx="4724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eaLnBrk="0" hangingPunct="0">
              <a:defRPr/>
            </a:pPr>
            <a:r>
              <a:rPr lang="en-US" sz="4400" i="1" dirty="0" smtClean="0">
                <a:solidFill>
                  <a:prstClr val="black"/>
                </a:solidFill>
                <a:latin typeface="Calibri"/>
              </a:rPr>
              <a:t>Still working on capturing maintenance thin treatment</a:t>
            </a:r>
          </a:p>
        </p:txBody>
      </p:sp>
    </p:spTree>
    <p:extLst>
      <p:ext uri="{BB962C8B-B14F-4D97-AF65-F5344CB8AC3E}">
        <p14:creationId xmlns:p14="http://schemas.microsoft.com/office/powerpoint/2010/main" val="9771607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Chart 2"/>
          <p:cNvGraphicFramePr>
            <a:graphicFrameLocks noGrp="1"/>
          </p:cNvGraphicFramePr>
          <p:nvPr/>
        </p:nvGraphicFramePr>
        <p:xfrm>
          <a:off x="238125" y="295275"/>
          <a:ext cx="8667750" cy="6267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53249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a:graphicFrameLocks noGrp="1"/>
          </p:cNvGraphicFramePr>
          <p:nvPr/>
        </p:nvGraphicFramePr>
        <p:xfrm>
          <a:off x="236904" y="290634"/>
          <a:ext cx="8670192" cy="62767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63307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8002"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685800"/>
            <a:ext cx="9156700" cy="5562600"/>
          </a:xfrm>
          <a:prstGeom prst="rect">
            <a:avLst/>
          </a:prstGeom>
          <a:noFill/>
          <a:ln w="1">
            <a:solidFill>
              <a:srgbClr val="000000"/>
            </a:solidFill>
            <a:miter lim="800000"/>
            <a:headEnd/>
            <a:tailEnd/>
          </a:ln>
        </p:spPr>
      </p:pic>
      <p:sp>
        <p:nvSpPr>
          <p:cNvPr id="128003" name="TextBox 2"/>
          <p:cNvSpPr txBox="1">
            <a:spLocks noChangeArrowheads="1"/>
          </p:cNvSpPr>
          <p:nvPr/>
        </p:nvSpPr>
        <p:spPr bwMode="auto">
          <a:xfrm>
            <a:off x="1524000" y="152400"/>
            <a:ext cx="6477000" cy="461963"/>
          </a:xfrm>
          <a:prstGeom prst="rect">
            <a:avLst/>
          </a:prstGeom>
          <a:noFill/>
          <a:ln w="9525">
            <a:noFill/>
            <a:miter lim="800000"/>
            <a:headEnd/>
            <a:tailEnd/>
          </a:ln>
        </p:spPr>
        <p:txBody>
          <a:bodyPr>
            <a:spAutoFit/>
          </a:bodyPr>
          <a:lstStyle/>
          <a:p>
            <a:pPr fontAlgn="auto">
              <a:spcBef>
                <a:spcPts val="0"/>
              </a:spcBef>
              <a:spcAft>
                <a:spcPts val="0"/>
              </a:spcAft>
            </a:pPr>
            <a:r>
              <a:rPr lang="en-US" sz="2400">
                <a:solidFill>
                  <a:prstClr val="black"/>
                </a:solidFill>
                <a:latin typeface="Calibri"/>
              </a:rPr>
              <a:t>&lt; 50 ESALs Granular Base PSR Index Model</a:t>
            </a:r>
          </a:p>
        </p:txBody>
      </p:sp>
    </p:spTree>
    <p:extLst>
      <p:ext uri="{BB962C8B-B14F-4D97-AF65-F5344CB8AC3E}">
        <p14:creationId xmlns:p14="http://schemas.microsoft.com/office/powerpoint/2010/main" val="412491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AutoShape 3"/>
          <p:cNvSpPr>
            <a:spLocks/>
          </p:cNvSpPr>
          <p:nvPr/>
        </p:nvSpPr>
        <p:spPr bwMode="auto">
          <a:xfrm>
            <a:off x="50800" y="1444625"/>
            <a:ext cx="9042400" cy="219075"/>
          </a:xfrm>
          <a:custGeom>
            <a:avLst/>
            <a:gdLst>
              <a:gd name="T0" fmla="*/ 0 w 21600"/>
              <a:gd name="T1" fmla="*/ 0 h 21600"/>
              <a:gd name="T2" fmla="*/ 0 w 21600"/>
              <a:gd name="T3" fmla="*/ 2147483647 h 21600"/>
              <a:gd name="T4" fmla="*/ 2147483647 w 21600"/>
              <a:gd name="T5" fmla="*/ 2147483647 h 21600"/>
              <a:gd name="T6" fmla="*/ 2147483647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EA9B7C"/>
          </a:solidFill>
          <a:ln>
            <a:noFill/>
          </a:ln>
          <a:extLst/>
        </p:spPr>
        <p:txBody>
          <a:bodyPr lIns="0" tIns="0" rIns="0" bIns="0"/>
          <a:lstStyle/>
          <a:p>
            <a:endParaRPr lang="en-US" sz="1800" smtClean="0">
              <a:solidFill>
                <a:srgbClr val="FFFFFF"/>
              </a:solidFill>
              <a:latin typeface="Lucida Grande" charset="0"/>
              <a:ea typeface="ヒラギノ角ゴ ProN W3" charset="0"/>
              <a:cs typeface="ヒラギノ角ゴ ProN W3" charset="0"/>
              <a:sym typeface="Lucida Grande" charset="0"/>
            </a:endParaRPr>
          </a:p>
        </p:txBody>
      </p:sp>
      <p:sp>
        <p:nvSpPr>
          <p:cNvPr id="25604" name="Rectangle 4"/>
          <p:cNvSpPr>
            <a:spLocks noGrp="1" noChangeArrowheads="1"/>
          </p:cNvSpPr>
          <p:nvPr>
            <p:ph type="title"/>
          </p:nvPr>
        </p:nvSpPr>
        <p:spPr>
          <a:xfrm>
            <a:off x="0" y="14288"/>
            <a:ext cx="9144000" cy="1509712"/>
          </a:xfrm>
        </p:spPr>
        <p:txBody>
          <a:bodyPr rIns="132080">
            <a:normAutofit fontScale="90000"/>
          </a:bodyPr>
          <a:lstStyle/>
          <a:p>
            <a:pPr indent="0" eaLnBrk="1" hangingPunct="1">
              <a:defRPr/>
            </a:pPr>
            <a:r>
              <a:rPr lang="en-US" sz="4200" dirty="0">
                <a:latin typeface="Arial"/>
                <a:cs typeface="Arial"/>
              </a:rPr>
              <a:t>Asset Preservation and Maintenance in Asset </a:t>
            </a:r>
            <a:r>
              <a:rPr lang="en-US" sz="4200" dirty="0" smtClean="0">
                <a:latin typeface="Arial"/>
                <a:cs typeface="Arial"/>
              </a:rPr>
              <a:t>Management – </a:t>
            </a:r>
            <a:r>
              <a:rPr lang="en-US" sz="4200" dirty="0">
                <a:latin typeface="Arial"/>
                <a:cs typeface="Arial"/>
              </a:rPr>
              <a:t>Overview</a:t>
            </a:r>
            <a:endParaRPr lang="en-US" sz="4200" dirty="0" smtClean="0">
              <a:latin typeface="Arial"/>
              <a:cs typeface="Arial"/>
            </a:endParaRPr>
          </a:p>
        </p:txBody>
      </p:sp>
      <p:sp>
        <p:nvSpPr>
          <p:cNvPr id="206852" name="Rectangle 4"/>
          <p:cNvSpPr>
            <a:spLocks/>
          </p:cNvSpPr>
          <p:nvPr/>
        </p:nvSpPr>
        <p:spPr bwMode="auto">
          <a:xfrm>
            <a:off x="0" y="6427788"/>
            <a:ext cx="9144000" cy="430212"/>
          </a:xfrm>
          <a:prstGeom prst="rect">
            <a:avLst/>
          </a:prstGeom>
          <a:solidFill>
            <a:srgbClr val="D9D9D9"/>
          </a:solidFill>
          <a:ln>
            <a:noFill/>
          </a:ln>
          <a:extLst>
            <a:ext uri="{91240B29-F687-4F45-9708-019B960494DF}">
              <a14:hiddenLine xmlns:a14="http://schemas.microsoft.com/office/drawing/2010/main" w="50800">
                <a:solidFill>
                  <a:srgbClr val="000000"/>
                </a:solidFill>
                <a:miter lim="800000"/>
                <a:headEnd/>
                <a:tailEnd/>
              </a14:hiddenLine>
            </a:ext>
          </a:extLst>
        </p:spPr>
        <p:txBody>
          <a:bodyPr lIns="0" tIns="0" rIns="0" bIns="0"/>
          <a:lstStyle/>
          <a:p>
            <a:endParaRPr lang="en-US" sz="1800" smtClean="0">
              <a:solidFill>
                <a:srgbClr val="FFFFFF"/>
              </a:solidFill>
              <a:latin typeface="Lucida Grande" charset="0"/>
              <a:ea typeface="ヒラギノ角ゴ ProN W3" charset="0"/>
              <a:cs typeface="ヒラギノ角ゴ ProN W3" charset="0"/>
              <a:sym typeface="Lucida Grande" charset="0"/>
            </a:endParaRPr>
          </a:p>
        </p:txBody>
      </p:sp>
      <p:sp>
        <p:nvSpPr>
          <p:cNvPr id="10" name="Slide Number Placeholder 3"/>
          <p:cNvSpPr>
            <a:spLocks noGrp="1"/>
          </p:cNvSpPr>
          <p:nvPr>
            <p:ph type="sldNum" sz="quarter" idx="10"/>
          </p:nvPr>
        </p:nvSpPr>
        <p:spPr>
          <a:xfrm>
            <a:off x="8686800" y="6508750"/>
            <a:ext cx="306388" cy="292100"/>
          </a:xfrm>
        </p:spPr>
        <p:txBody>
          <a:bodyPr/>
          <a:lstStyle/>
          <a:p>
            <a:pPr>
              <a:defRPr/>
            </a:pPr>
            <a:fld id="{DF65645B-BB00-B145-9555-729ABED850DF}" type="slidenum">
              <a:rPr lang="en-US">
                <a:solidFill>
                  <a:srgbClr val="404040"/>
                </a:solidFill>
                <a:latin typeface="Calibri"/>
                <a:cs typeface="Calibri"/>
              </a:rPr>
              <a:pPr>
                <a:defRPr/>
              </a:pPr>
              <a:t>5</a:t>
            </a:fld>
            <a:endParaRPr lang="en-US" dirty="0">
              <a:solidFill>
                <a:srgbClr val="404040"/>
              </a:solidFill>
              <a:latin typeface="Calibri"/>
              <a:cs typeface="Calibri"/>
            </a:endParaRPr>
          </a:p>
        </p:txBody>
      </p:sp>
      <p:sp>
        <p:nvSpPr>
          <p:cNvPr id="25605" name="Rectangle 5"/>
          <p:cNvSpPr>
            <a:spLocks noGrp="1" noChangeArrowheads="1"/>
          </p:cNvSpPr>
          <p:nvPr>
            <p:ph type="body" idx="1"/>
          </p:nvPr>
        </p:nvSpPr>
        <p:spPr>
          <a:xfrm>
            <a:off x="457200" y="1752600"/>
            <a:ext cx="8414657" cy="4724400"/>
          </a:xfrm>
        </p:spPr>
        <p:txBody>
          <a:bodyPr rIns="132080">
            <a:normAutofit lnSpcReduction="10000"/>
          </a:bodyPr>
          <a:lstStyle/>
          <a:p>
            <a:pPr eaLnBrk="1" hangingPunct="1">
              <a:defRPr/>
            </a:pPr>
            <a:r>
              <a:rPr lang="en-US" dirty="0">
                <a:latin typeface="Calibri"/>
                <a:cs typeface="Calibri"/>
              </a:rPr>
              <a:t>S</a:t>
            </a:r>
            <a:r>
              <a:rPr lang="en-US" dirty="0" smtClean="0">
                <a:latin typeface="Calibri"/>
                <a:cs typeface="Calibri"/>
              </a:rPr>
              <a:t>tates </a:t>
            </a:r>
            <a:r>
              <a:rPr lang="en-US" dirty="0">
                <a:latin typeface="Calibri"/>
                <a:cs typeface="Calibri"/>
              </a:rPr>
              <a:t>will need to develop risk-based TAMPs in compliance with MAP-21. </a:t>
            </a:r>
            <a:endParaRPr lang="en-US" dirty="0" smtClean="0">
              <a:latin typeface="Calibri"/>
              <a:cs typeface="Calibri"/>
            </a:endParaRPr>
          </a:p>
          <a:p>
            <a:pPr eaLnBrk="1" hangingPunct="1">
              <a:defRPr/>
            </a:pPr>
            <a:r>
              <a:rPr lang="en-US" dirty="0" smtClean="0">
                <a:latin typeface="Calibri"/>
                <a:cs typeface="Calibri"/>
              </a:rPr>
              <a:t>MAP</a:t>
            </a:r>
            <a:r>
              <a:rPr lang="en-US" dirty="0">
                <a:latin typeface="Calibri"/>
                <a:cs typeface="Calibri"/>
              </a:rPr>
              <a:t>-21’s definition of asset management emphasizes the </a:t>
            </a:r>
            <a:r>
              <a:rPr lang="en-US" dirty="0" smtClean="0">
                <a:latin typeface="Calibri"/>
                <a:cs typeface="Calibri"/>
              </a:rPr>
              <a:t>importance of preservation:</a:t>
            </a:r>
            <a:endParaRPr lang="en-US" dirty="0">
              <a:latin typeface="Calibri"/>
              <a:cs typeface="Calibri"/>
            </a:endParaRPr>
          </a:p>
          <a:p>
            <a:pPr lvl="1" eaLnBrk="1" hangingPunct="1">
              <a:defRPr/>
            </a:pPr>
            <a:r>
              <a:rPr lang="en-US" dirty="0">
                <a:latin typeface="Calibri"/>
                <a:cs typeface="Calibri"/>
              </a:rPr>
              <a:t>“Asset management is a strategic and systematic process of operating, maintaining, and improving physical assets, with a focus on engineering and economic analysis based upon quality information, to identify a structured sequence of maintenance, preservation, repair, rehabilitation, and replacement actions that will achieve and sustain a desired state of good repair over the lifecycle of the assets at minimum practicable </a:t>
            </a:r>
            <a:r>
              <a:rPr lang="en-US" dirty="0" smtClean="0">
                <a:latin typeface="Calibri"/>
                <a:cs typeface="Calibri"/>
              </a:rPr>
              <a:t>cost.”</a:t>
            </a:r>
          </a:p>
          <a:p>
            <a:pPr eaLnBrk="1" hangingPunct="1">
              <a:defRPr/>
            </a:pPr>
            <a:r>
              <a:rPr lang="en-US" dirty="0" smtClean="0">
                <a:latin typeface="Calibri"/>
                <a:cs typeface="Calibri"/>
              </a:rPr>
              <a:t>FHWA </a:t>
            </a:r>
            <a:r>
              <a:rPr lang="en-US" dirty="0">
                <a:latin typeface="Calibri"/>
                <a:cs typeface="Calibri"/>
              </a:rPr>
              <a:t>has an ongoing project to work with a selected set of states to pilot development of TAMPs.  We will hear from one of the pilot states today</a:t>
            </a:r>
            <a:r>
              <a:rPr lang="en-US" dirty="0" smtClean="0">
                <a:latin typeface="Calibri"/>
                <a:cs typeface="Calibri"/>
              </a:rPr>
              <a:t>.</a:t>
            </a:r>
            <a:endParaRPr lang="en-US" dirty="0">
              <a:latin typeface="Calibri"/>
              <a:cs typeface="Calibri"/>
            </a:endParaRPr>
          </a:p>
        </p:txBody>
      </p:sp>
    </p:spTree>
    <p:extLst>
      <p:ext uri="{BB962C8B-B14F-4D97-AF65-F5344CB8AC3E}">
        <p14:creationId xmlns:p14="http://schemas.microsoft.com/office/powerpoint/2010/main" val="74963804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38915" name="Content Placeholder 3" descr="HelmetCam02.jpg"/>
          <p:cNvPicPr>
            <a:picLocks noGrp="1" noChangeAspect="1"/>
          </p:cNvPicPr>
          <p:nvPr>
            <p:ph idx="1"/>
          </p:nvPr>
        </p:nvPicPr>
        <p:blipFill>
          <a:blip r:embed="rId3" cstate="print">
            <a:duotone>
              <a:schemeClr val="accent5">
                <a:shade val="45000"/>
                <a:satMod val="135000"/>
              </a:schemeClr>
              <a:prstClr val="white"/>
            </a:duotone>
          </a:blip>
          <a:srcRect/>
          <a:stretch>
            <a:fillRect/>
          </a:stretch>
        </p:blipFill>
        <p:spPr>
          <a:xfrm>
            <a:off x="0" y="0"/>
            <a:ext cx="9151483" cy="6858000"/>
          </a:xfrm>
        </p:spPr>
      </p:pic>
      <p:sp>
        <p:nvSpPr>
          <p:cNvPr id="36867" name="Title 1"/>
          <p:cNvSpPr>
            <a:spLocks noGrp="1"/>
          </p:cNvSpPr>
          <p:nvPr>
            <p:ph type="title"/>
          </p:nvPr>
        </p:nvSpPr>
        <p:spPr/>
        <p:txBody>
          <a:bodyPr/>
          <a:lstStyle/>
          <a:p>
            <a:pPr eaLnBrk="1" hangingPunct="1"/>
            <a:r>
              <a:rPr lang="en-US" dirty="0" smtClean="0"/>
              <a:t>Maintenance QC/QA Data Collection Technician</a:t>
            </a:r>
          </a:p>
        </p:txBody>
      </p:sp>
    </p:spTree>
    <p:extLst>
      <p:ext uri="{BB962C8B-B14F-4D97-AF65-F5344CB8AC3E}">
        <p14:creationId xmlns:p14="http://schemas.microsoft.com/office/powerpoint/2010/main" val="34045337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Construction Spending</a:t>
            </a:r>
            <a:endParaRPr lang="en-US" dirty="0"/>
          </a:p>
        </p:txBody>
      </p:sp>
      <p:graphicFrame>
        <p:nvGraphicFramePr>
          <p:cNvPr id="6" name="Content Placeholder 5"/>
          <p:cNvGraphicFramePr>
            <a:graphicFrameLocks noGrp="1"/>
          </p:cNvGraphicFramePr>
          <p:nvPr>
            <p:ph idx="1"/>
          </p:nvPr>
        </p:nvGraphicFramePr>
        <p:xfrm>
          <a:off x="457200" y="1600200"/>
          <a:ext cx="8229600" cy="4972050"/>
        </p:xfrm>
        <a:graphic>
          <a:graphicData uri="http://schemas.openxmlformats.org/drawingml/2006/table">
            <a:tbl>
              <a:tblPr firstRow="1" bandRow="1">
                <a:tableStyleId>{5C22544A-7EE6-4342-B048-85BDC9FD1C3A}</a:tableStyleId>
              </a:tblPr>
              <a:tblGrid>
                <a:gridCol w="6324600"/>
                <a:gridCol w="1905000"/>
              </a:tblGrid>
              <a:tr h="370840">
                <a:tc>
                  <a:txBody>
                    <a:bodyPr/>
                    <a:lstStyle/>
                    <a:p>
                      <a:pPr algn="l" fontAlgn="b"/>
                      <a:r>
                        <a:rPr lang="en-US" sz="3200" b="1" i="0" u="none" strike="noStrike" dirty="0">
                          <a:solidFill>
                            <a:srgbClr val="000000"/>
                          </a:solidFill>
                          <a:latin typeface="Calibri"/>
                        </a:rPr>
                        <a:t>Program</a:t>
                      </a:r>
                    </a:p>
                  </a:txBody>
                  <a:tcPr marL="9525" marR="9525" marT="9525" marB="0" anchor="b"/>
                </a:tc>
                <a:tc>
                  <a:txBody>
                    <a:bodyPr/>
                    <a:lstStyle/>
                    <a:p>
                      <a:pPr algn="l" fontAlgn="b"/>
                      <a:endParaRPr lang="en-US" sz="3200" b="0" i="0" u="none" strike="noStrike">
                        <a:solidFill>
                          <a:srgbClr val="000000"/>
                        </a:solidFill>
                        <a:latin typeface="Calibri"/>
                      </a:endParaRPr>
                    </a:p>
                  </a:txBody>
                  <a:tcPr marL="9525" marR="9525" marT="9525" marB="0" anchor="b"/>
                </a:tc>
              </a:tr>
              <a:tr h="370840">
                <a:tc>
                  <a:txBody>
                    <a:bodyPr/>
                    <a:lstStyle/>
                    <a:p>
                      <a:pPr algn="l" fontAlgn="b"/>
                      <a:r>
                        <a:rPr lang="en-US" sz="3200" b="0" i="0" u="none" strike="noStrike" dirty="0">
                          <a:solidFill>
                            <a:srgbClr val="000000"/>
                          </a:solidFill>
                          <a:latin typeface="Calibri"/>
                        </a:rPr>
                        <a:t>Bridge</a:t>
                      </a:r>
                    </a:p>
                  </a:txBody>
                  <a:tcPr marL="9525" marR="9525" marT="9525" marB="0" anchor="b"/>
                </a:tc>
                <a:tc>
                  <a:txBody>
                    <a:bodyPr/>
                    <a:lstStyle/>
                    <a:p>
                      <a:pPr algn="r" fontAlgn="b"/>
                      <a:r>
                        <a:rPr lang="en-US" sz="3200" b="0" i="0" u="none" strike="noStrike">
                          <a:solidFill>
                            <a:srgbClr val="000000"/>
                          </a:solidFill>
                          <a:latin typeface="Calibri"/>
                        </a:rPr>
                        <a:t>10%</a:t>
                      </a:r>
                    </a:p>
                  </a:txBody>
                  <a:tcPr marL="9525" marR="9525" marT="9525" marB="0" anchor="b"/>
                </a:tc>
              </a:tr>
              <a:tr h="370840">
                <a:tc>
                  <a:txBody>
                    <a:bodyPr/>
                    <a:lstStyle/>
                    <a:p>
                      <a:pPr algn="l" fontAlgn="b"/>
                      <a:r>
                        <a:rPr lang="en-US" sz="3200" b="0" i="0" u="none" strike="noStrike" dirty="0" smtClean="0">
                          <a:solidFill>
                            <a:srgbClr val="000000"/>
                          </a:solidFill>
                          <a:latin typeface="Calibri"/>
                        </a:rPr>
                        <a:t>Community Development</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b="0" i="0" u="none" strike="noStrike">
                          <a:solidFill>
                            <a:srgbClr val="000000"/>
                          </a:solidFill>
                          <a:latin typeface="Calibri"/>
                        </a:rPr>
                        <a:t>3%</a:t>
                      </a:r>
                    </a:p>
                  </a:txBody>
                  <a:tcPr marL="9525" marR="9525" marT="9525" marB="0" anchor="b"/>
                </a:tc>
              </a:tr>
              <a:tr h="370840">
                <a:tc>
                  <a:txBody>
                    <a:bodyPr/>
                    <a:lstStyle/>
                    <a:p>
                      <a:pPr algn="l" fontAlgn="b"/>
                      <a:r>
                        <a:rPr lang="en-US" sz="3200" b="0" i="0" u="none" strike="noStrike" dirty="0" smtClean="0">
                          <a:solidFill>
                            <a:srgbClr val="000000"/>
                          </a:solidFill>
                          <a:latin typeface="Calibri"/>
                        </a:rPr>
                        <a:t>Environment</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b="0" i="0" u="none" strike="noStrike">
                          <a:solidFill>
                            <a:srgbClr val="000000"/>
                          </a:solidFill>
                          <a:latin typeface="Calibri"/>
                        </a:rPr>
                        <a:t>1%</a:t>
                      </a:r>
                    </a:p>
                  </a:txBody>
                  <a:tcPr marL="9525" marR="9525" marT="9525" marB="0" anchor="b"/>
                </a:tc>
              </a:tr>
              <a:tr h="370840">
                <a:tc>
                  <a:txBody>
                    <a:bodyPr/>
                    <a:lstStyle/>
                    <a:p>
                      <a:pPr algn="l" fontAlgn="b"/>
                      <a:r>
                        <a:rPr lang="en-US" sz="3200" b="0" i="0" u="none" strike="noStrike" dirty="0" smtClean="0">
                          <a:solidFill>
                            <a:srgbClr val="000000"/>
                          </a:solidFill>
                          <a:latin typeface="Calibri"/>
                        </a:rPr>
                        <a:t>Maintenance</a:t>
                      </a:r>
                      <a:endParaRPr lang="en-US" sz="3200" b="0" i="0" u="none" strike="noStrike" dirty="0">
                        <a:solidFill>
                          <a:srgbClr val="000000"/>
                        </a:solidFill>
                        <a:latin typeface="Calibri"/>
                      </a:endParaRPr>
                    </a:p>
                  </a:txBody>
                  <a:tcPr marL="9525" marR="9525" marT="9525" marB="0" anchor="b">
                    <a:solidFill>
                      <a:srgbClr val="FFFF00"/>
                    </a:solidFill>
                  </a:tcPr>
                </a:tc>
                <a:tc>
                  <a:txBody>
                    <a:bodyPr/>
                    <a:lstStyle/>
                    <a:p>
                      <a:pPr algn="r" fontAlgn="b"/>
                      <a:r>
                        <a:rPr lang="en-US" sz="3200" b="0" i="0" u="none" strike="noStrike" dirty="0">
                          <a:solidFill>
                            <a:srgbClr val="000000"/>
                          </a:solidFill>
                          <a:latin typeface="Calibri"/>
                        </a:rPr>
                        <a:t>6%</a:t>
                      </a:r>
                    </a:p>
                  </a:txBody>
                  <a:tcPr marL="9525" marR="9525" marT="9525" marB="0" anchor="b">
                    <a:solidFill>
                      <a:srgbClr val="FFFF00"/>
                    </a:solidFill>
                  </a:tcPr>
                </a:tc>
              </a:tr>
              <a:tr h="370840">
                <a:tc>
                  <a:txBody>
                    <a:bodyPr/>
                    <a:lstStyle/>
                    <a:p>
                      <a:pPr algn="l" fontAlgn="b"/>
                      <a:r>
                        <a:rPr lang="en-US" sz="3200" b="0" i="0" u="none" strike="noStrike" dirty="0" smtClean="0">
                          <a:solidFill>
                            <a:srgbClr val="000000"/>
                          </a:solidFill>
                          <a:latin typeface="Calibri"/>
                        </a:rPr>
                        <a:t>Mobility</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b="0" i="0" u="none" strike="noStrike">
                          <a:solidFill>
                            <a:srgbClr val="000000"/>
                          </a:solidFill>
                          <a:latin typeface="Calibri"/>
                        </a:rPr>
                        <a:t>8%</a:t>
                      </a:r>
                    </a:p>
                  </a:txBody>
                  <a:tcPr marL="9525" marR="9525" marT="9525" marB="0" anchor="b"/>
                </a:tc>
              </a:tr>
              <a:tr h="370840">
                <a:tc>
                  <a:txBody>
                    <a:bodyPr/>
                    <a:lstStyle/>
                    <a:p>
                      <a:pPr algn="l" fontAlgn="b"/>
                      <a:r>
                        <a:rPr lang="en-US" sz="3200" b="0" i="0" u="none" strike="noStrike" dirty="0">
                          <a:solidFill>
                            <a:srgbClr val="000000"/>
                          </a:solidFill>
                          <a:latin typeface="Calibri"/>
                        </a:rPr>
                        <a:t>Other</a:t>
                      </a:r>
                    </a:p>
                  </a:txBody>
                  <a:tcPr marL="9525" marR="9525" marT="9525" marB="0" anchor="b"/>
                </a:tc>
                <a:tc>
                  <a:txBody>
                    <a:bodyPr/>
                    <a:lstStyle/>
                    <a:p>
                      <a:pPr algn="r" fontAlgn="b"/>
                      <a:r>
                        <a:rPr lang="en-US" sz="3200" b="0" i="0" u="none" strike="noStrike" dirty="0">
                          <a:solidFill>
                            <a:srgbClr val="000000"/>
                          </a:solidFill>
                          <a:latin typeface="Calibri"/>
                        </a:rPr>
                        <a:t>1%</a:t>
                      </a:r>
                    </a:p>
                  </a:txBody>
                  <a:tcPr marL="9525" marR="9525" marT="9525" marB="0" anchor="b"/>
                </a:tc>
              </a:tr>
              <a:tr h="370840">
                <a:tc>
                  <a:txBody>
                    <a:bodyPr/>
                    <a:lstStyle/>
                    <a:p>
                      <a:pPr algn="l" fontAlgn="b"/>
                      <a:r>
                        <a:rPr lang="en-US" sz="3200" b="0" i="0" u="none" strike="noStrike" dirty="0" smtClean="0">
                          <a:solidFill>
                            <a:srgbClr val="000000"/>
                          </a:solidFill>
                          <a:latin typeface="Calibri"/>
                        </a:rPr>
                        <a:t>Pavement</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b="0" i="0" u="none" strike="noStrike" dirty="0">
                          <a:solidFill>
                            <a:srgbClr val="000000"/>
                          </a:solidFill>
                          <a:latin typeface="Calibri"/>
                        </a:rPr>
                        <a:t>54%</a:t>
                      </a:r>
                    </a:p>
                  </a:txBody>
                  <a:tcPr marL="9525" marR="9525" marT="9525" marB="0" anchor="b"/>
                </a:tc>
              </a:tr>
              <a:tr h="370840">
                <a:tc>
                  <a:txBody>
                    <a:bodyPr/>
                    <a:lstStyle/>
                    <a:p>
                      <a:pPr algn="l" fontAlgn="b"/>
                      <a:r>
                        <a:rPr lang="en-US" sz="3200" b="0" i="0" u="none" strike="noStrike" dirty="0" smtClean="0">
                          <a:solidFill>
                            <a:srgbClr val="000000"/>
                          </a:solidFill>
                          <a:latin typeface="Calibri"/>
                        </a:rPr>
                        <a:t>Safety</a:t>
                      </a:r>
                      <a:endParaRPr lang="en-US" sz="3200" b="0" i="0" u="none" strike="noStrike" dirty="0">
                        <a:solidFill>
                          <a:srgbClr val="000000"/>
                        </a:solidFill>
                        <a:latin typeface="Calibri"/>
                      </a:endParaRPr>
                    </a:p>
                  </a:txBody>
                  <a:tcPr marL="9525" marR="9525" marT="9525" marB="0" anchor="b"/>
                </a:tc>
                <a:tc>
                  <a:txBody>
                    <a:bodyPr/>
                    <a:lstStyle/>
                    <a:p>
                      <a:pPr algn="r" fontAlgn="b"/>
                      <a:r>
                        <a:rPr lang="en-US" sz="3200" b="0" i="0" u="none" strike="noStrike" dirty="0">
                          <a:solidFill>
                            <a:srgbClr val="000000"/>
                          </a:solidFill>
                          <a:latin typeface="Calibri"/>
                        </a:rPr>
                        <a:t>15%</a:t>
                      </a:r>
                    </a:p>
                  </a:txBody>
                  <a:tcPr marL="9525" marR="9525" marT="9525" marB="0" anchor="b"/>
                </a:tc>
              </a:tr>
              <a:tr h="370840">
                <a:tc>
                  <a:txBody>
                    <a:bodyPr/>
                    <a:lstStyle/>
                    <a:p>
                      <a:pPr algn="l" fontAlgn="b"/>
                      <a:r>
                        <a:rPr lang="en-US" sz="3200" b="0" i="0" u="none" strike="noStrike">
                          <a:solidFill>
                            <a:srgbClr val="000000"/>
                          </a:solidFill>
                          <a:latin typeface="Calibri"/>
                        </a:rPr>
                        <a:t>Urban</a:t>
                      </a:r>
                    </a:p>
                  </a:txBody>
                  <a:tcPr marL="9525" marR="9525" marT="9525" marB="0" anchor="b"/>
                </a:tc>
                <a:tc>
                  <a:txBody>
                    <a:bodyPr/>
                    <a:lstStyle/>
                    <a:p>
                      <a:pPr algn="r" fontAlgn="b"/>
                      <a:r>
                        <a:rPr lang="en-US" sz="3200" b="0" i="0" u="none" strike="noStrike" dirty="0">
                          <a:solidFill>
                            <a:srgbClr val="000000"/>
                          </a:solidFill>
                          <a:latin typeface="Calibri"/>
                        </a:rPr>
                        <a:t>2%</a:t>
                      </a:r>
                    </a:p>
                  </a:txBody>
                  <a:tcPr marL="9525" marR="9525" marT="9525" marB="0" anchor="b"/>
                </a:tc>
              </a:tr>
            </a:tbl>
          </a:graphicData>
        </a:graphic>
      </p:graphicFrame>
    </p:spTree>
    <p:extLst>
      <p:ext uri="{BB962C8B-B14F-4D97-AF65-F5344CB8AC3E}">
        <p14:creationId xmlns:p14="http://schemas.microsoft.com/office/powerpoint/2010/main" val="7865002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The pieces are out there</a:t>
            </a:r>
          </a:p>
          <a:p>
            <a:pPr lvl="1"/>
            <a:r>
              <a:rPr lang="en-US" dirty="0" smtClean="0"/>
              <a:t>Included in Long Range Transportation Plan</a:t>
            </a:r>
          </a:p>
          <a:p>
            <a:pPr lvl="1"/>
            <a:r>
              <a:rPr lang="en-US" dirty="0" smtClean="0"/>
              <a:t>Included in pavement projection</a:t>
            </a:r>
          </a:p>
          <a:p>
            <a:pPr lvl="1"/>
            <a:r>
              <a:rPr lang="en-US" dirty="0" smtClean="0"/>
              <a:t>Validated through Maintenance QA</a:t>
            </a:r>
          </a:p>
          <a:p>
            <a:r>
              <a:rPr lang="en-US" dirty="0" smtClean="0"/>
              <a:t>We know they are critical for effective life cycle costs</a:t>
            </a:r>
          </a:p>
          <a:p>
            <a:pPr lvl="1"/>
            <a:r>
              <a:rPr lang="en-US" dirty="0" smtClean="0"/>
              <a:t>Contract Costs</a:t>
            </a:r>
          </a:p>
          <a:p>
            <a:pPr lvl="1"/>
            <a:r>
              <a:rPr lang="en-US" dirty="0" smtClean="0"/>
              <a:t>Maintenance work orders</a:t>
            </a:r>
            <a:endParaRPr lang="en-US" dirty="0"/>
          </a:p>
        </p:txBody>
      </p:sp>
    </p:spTree>
    <p:extLst>
      <p:ext uri="{BB962C8B-B14F-4D97-AF65-F5344CB8AC3E}">
        <p14:creationId xmlns:p14="http://schemas.microsoft.com/office/powerpoint/2010/main" val="1396537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AutoShape 2"/>
          <p:cNvSpPr>
            <a:spLocks/>
          </p:cNvSpPr>
          <p:nvPr/>
        </p:nvSpPr>
        <p:spPr bwMode="auto">
          <a:xfrm>
            <a:off x="55563" y="1770063"/>
            <a:ext cx="9032875" cy="4654550"/>
          </a:xfrm>
          <a:custGeom>
            <a:avLst/>
            <a:gdLst>
              <a:gd name="T0" fmla="*/ 0 w 21600"/>
              <a:gd name="T1" fmla="*/ 0 h 21600"/>
              <a:gd name="T2" fmla="*/ 0 w 21600"/>
              <a:gd name="T3" fmla="*/ 2147483647 h 21600"/>
              <a:gd name="T4" fmla="*/ 2147483647 w 21600"/>
              <a:gd name="T5" fmla="*/ 2147483647 h 21600"/>
              <a:gd name="T6" fmla="*/ 2147483647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D9D9D9"/>
          </a:solidFill>
          <a:ln>
            <a:noFill/>
          </a:ln>
          <a:extLst>
            <a:ext uri="{91240B29-F687-4F45-9708-019B960494DF}">
              <a14:hiddenLine xmlns:a14="http://schemas.microsoft.com/office/drawing/2010/main" w="50800" cap="flat">
                <a:solidFill>
                  <a:srgbClr val="000000"/>
                </a:solidFill>
                <a:miter lim="800000"/>
                <a:headEnd type="none" w="med" len="med"/>
                <a:tailEnd type="none" w="med" len="med"/>
              </a14:hiddenLine>
            </a:ext>
          </a:extLst>
        </p:spPr>
        <p:txBody>
          <a:bodyPr lIns="0" tIns="0" rIns="0" bIns="0"/>
          <a:lstStyle/>
          <a:p>
            <a:endParaRPr lang="en-US" sz="1800" smtClean="0">
              <a:solidFill>
                <a:srgbClr val="FFFFFF"/>
              </a:solidFill>
              <a:latin typeface="Lucida Grande" charset="0"/>
              <a:ea typeface="ヒラギノ角ゴ ProN W3" charset="0"/>
              <a:cs typeface="ヒラギノ角ゴ ProN W3" charset="0"/>
              <a:sym typeface="Lucida Grande" charset="0"/>
            </a:endParaRPr>
          </a:p>
        </p:txBody>
      </p:sp>
      <p:sp>
        <p:nvSpPr>
          <p:cNvPr id="217090" name="AutoShape 4"/>
          <p:cNvSpPr>
            <a:spLocks/>
          </p:cNvSpPr>
          <p:nvPr/>
        </p:nvSpPr>
        <p:spPr bwMode="auto">
          <a:xfrm>
            <a:off x="50800" y="50800"/>
            <a:ext cx="9042400" cy="1617663"/>
          </a:xfrm>
          <a:custGeom>
            <a:avLst/>
            <a:gdLst>
              <a:gd name="T0" fmla="*/ 0 w 21600"/>
              <a:gd name="T1" fmla="*/ 0 h 21600"/>
              <a:gd name="T2" fmla="*/ 0 w 21600"/>
              <a:gd name="T3" fmla="*/ 2147483647 h 21600"/>
              <a:gd name="T4" fmla="*/ 2147483647 w 21600"/>
              <a:gd name="T5" fmla="*/ 2147483647 h 21600"/>
              <a:gd name="T6" fmla="*/ 2147483647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chemeClr val="accent5">
              <a:lumMod val="40000"/>
              <a:lumOff val="60000"/>
            </a:schemeClr>
          </a:solidFill>
          <a:ln>
            <a:noFill/>
          </a:ln>
          <a:extLst/>
        </p:spPr>
        <p:txBody>
          <a:bodyPr lIns="0" tIns="0" rIns="0" bIns="0"/>
          <a:lstStyle/>
          <a:p>
            <a:endParaRPr lang="en-US" sz="1800" dirty="0" smtClean="0">
              <a:solidFill>
                <a:srgbClr val="FFFFFF"/>
              </a:solidFill>
              <a:latin typeface="Lucida Grande" charset="0"/>
              <a:ea typeface="ヒラギノ角ゴ ProN W3" charset="0"/>
              <a:cs typeface="ヒラギノ角ゴ ProN W3" charset="0"/>
              <a:sym typeface="Lucida Grande" charset="0"/>
            </a:endParaRPr>
          </a:p>
        </p:txBody>
      </p:sp>
      <p:sp>
        <p:nvSpPr>
          <p:cNvPr id="27653" name="Rectangle 5"/>
          <p:cNvSpPr>
            <a:spLocks noGrp="1" noChangeArrowheads="1"/>
          </p:cNvSpPr>
          <p:nvPr>
            <p:ph type="title"/>
          </p:nvPr>
        </p:nvSpPr>
        <p:spPr/>
        <p:txBody>
          <a:bodyPr rIns="132080"/>
          <a:lstStyle/>
          <a:p>
            <a:pPr indent="0" eaLnBrk="1" hangingPunct="1">
              <a:defRPr/>
            </a:pPr>
            <a:r>
              <a:rPr lang="en-US" dirty="0" smtClean="0">
                <a:solidFill>
                  <a:schemeClr val="tx1"/>
                </a:solidFill>
                <a:latin typeface="Arial"/>
                <a:cs typeface="Arial"/>
              </a:rPr>
              <a:t>Questions?</a:t>
            </a:r>
          </a:p>
        </p:txBody>
      </p:sp>
      <p:sp>
        <p:nvSpPr>
          <p:cNvPr id="27654" name="Rectangle 6"/>
          <p:cNvSpPr>
            <a:spLocks noGrp="1" noChangeArrowheads="1"/>
          </p:cNvSpPr>
          <p:nvPr>
            <p:ph type="body" idx="1"/>
          </p:nvPr>
        </p:nvSpPr>
        <p:spPr>
          <a:xfrm>
            <a:off x="457200" y="1905000"/>
            <a:ext cx="8382000" cy="4419600"/>
          </a:xfrm>
        </p:spPr>
        <p:txBody>
          <a:bodyPr rIns="132080"/>
          <a:lstStyle/>
          <a:p>
            <a:pPr eaLnBrk="1" hangingPunct="1">
              <a:defRPr/>
            </a:pPr>
            <a:r>
              <a:rPr lang="en-US" dirty="0" smtClean="0">
                <a:latin typeface="Calibri"/>
                <a:cs typeface="Calibri"/>
              </a:rPr>
              <a:t>Submit your questions using the webinar’s Q&amp;A feature</a:t>
            </a:r>
          </a:p>
        </p:txBody>
      </p:sp>
      <p:sp>
        <p:nvSpPr>
          <p:cNvPr id="10" name="Slide Number Placeholder 3"/>
          <p:cNvSpPr>
            <a:spLocks noGrp="1"/>
          </p:cNvSpPr>
          <p:nvPr>
            <p:ph type="sldNum" sz="quarter" idx="10"/>
          </p:nvPr>
        </p:nvSpPr>
        <p:spPr>
          <a:xfrm>
            <a:off x="8686800" y="6508750"/>
            <a:ext cx="306388" cy="292100"/>
          </a:xfrm>
        </p:spPr>
        <p:txBody>
          <a:bodyPr/>
          <a:lstStyle/>
          <a:p>
            <a:pPr>
              <a:defRPr/>
            </a:pPr>
            <a:fld id="{93ABE641-D04E-3547-9D95-3B603FB54D12}" type="slidenum">
              <a:rPr lang="en-US">
                <a:solidFill>
                  <a:srgbClr val="404040"/>
                </a:solidFill>
                <a:latin typeface="Calibri"/>
                <a:cs typeface="Calibri"/>
              </a:rPr>
              <a:pPr>
                <a:defRPr/>
              </a:pPr>
              <a:t>53</a:t>
            </a:fld>
            <a:endParaRPr lang="en-US" dirty="0">
              <a:solidFill>
                <a:srgbClr val="404040"/>
              </a:solidFill>
              <a:latin typeface="Calibri"/>
              <a:cs typeface="Calibri"/>
            </a:endParaRPr>
          </a:p>
        </p:txBody>
      </p:sp>
    </p:spTree>
    <p:extLst>
      <p:ext uri="{BB962C8B-B14F-4D97-AF65-F5344CB8AC3E}">
        <p14:creationId xmlns:p14="http://schemas.microsoft.com/office/powerpoint/2010/main" val="1160902704"/>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AutoShape 4"/>
          <p:cNvSpPr>
            <a:spLocks/>
          </p:cNvSpPr>
          <p:nvPr/>
        </p:nvSpPr>
        <p:spPr bwMode="auto">
          <a:xfrm>
            <a:off x="50800" y="50800"/>
            <a:ext cx="9042400" cy="1778000"/>
          </a:xfrm>
          <a:custGeom>
            <a:avLst/>
            <a:gdLst/>
            <a:ahLst/>
            <a:cxnLst/>
            <a:rect l="0" t="0" r="r" b="b"/>
            <a:pathLst>
              <a:path w="21600" h="21600">
                <a:moveTo>
                  <a:pt x="0" y="0"/>
                </a:moveTo>
                <a:lnTo>
                  <a:pt x="0" y="21600"/>
                </a:lnTo>
                <a:lnTo>
                  <a:pt x="21600" y="21600"/>
                </a:lnTo>
                <a:lnTo>
                  <a:pt x="21600" y="0"/>
                </a:lnTo>
                <a:close/>
                <a:moveTo>
                  <a:pt x="0" y="0"/>
                </a:moveTo>
              </a:path>
            </a:pathLst>
          </a:custGeom>
          <a:solidFill>
            <a:schemeClr val="bg1">
              <a:lumMod val="95000"/>
            </a:schemeClr>
          </a:solidFill>
          <a:ln>
            <a:noFill/>
          </a:ln>
        </p:spPr>
        <p:txBody>
          <a:bodyPr lIns="0" tIns="0" rIns="0" bIns="0"/>
          <a:lstStyle/>
          <a:p>
            <a:pPr>
              <a:defRPr/>
            </a:pPr>
            <a:endParaRPr lang="en-US" sz="1800">
              <a:solidFill>
                <a:srgbClr val="FFFFFF"/>
              </a:solidFill>
              <a:latin typeface="Lucida Grande" charset="0"/>
              <a:ea typeface="ヒラギノ角ゴ ProN W3" charset="0"/>
              <a:cs typeface="ヒラギノ角ゴ ProN W3" charset="0"/>
              <a:sym typeface="Lucida Grande" charset="0"/>
            </a:endParaRPr>
          </a:p>
        </p:txBody>
      </p:sp>
      <p:sp>
        <p:nvSpPr>
          <p:cNvPr id="27654" name="Rectangle 6"/>
          <p:cNvSpPr>
            <a:spLocks noGrp="1" noChangeArrowheads="1"/>
          </p:cNvSpPr>
          <p:nvPr>
            <p:ph type="body" idx="1"/>
          </p:nvPr>
        </p:nvSpPr>
        <p:spPr>
          <a:xfrm>
            <a:off x="228600" y="66675"/>
            <a:ext cx="8763000" cy="1533525"/>
          </a:xfrm>
        </p:spPr>
        <p:txBody>
          <a:bodyPr rIns="132080">
            <a:noAutofit/>
          </a:bodyPr>
          <a:lstStyle/>
          <a:p>
            <a:pPr marL="39688" indent="0" eaLnBrk="1" hangingPunct="1">
              <a:buFont typeface="Arial" charset="0"/>
              <a:buNone/>
              <a:defRPr/>
            </a:pPr>
            <a:r>
              <a:rPr lang="en-US" sz="3200" b="1" dirty="0">
                <a:latin typeface="Calibri"/>
                <a:cs typeface="Calibri"/>
              </a:rPr>
              <a:t>Next webinar: </a:t>
            </a:r>
            <a:r>
              <a:rPr lang="en-US" sz="3200" b="1" dirty="0" smtClean="0">
                <a:latin typeface="Calibri"/>
                <a:cs typeface="Calibri"/>
              </a:rPr>
              <a:t/>
            </a:r>
            <a:br>
              <a:rPr lang="en-US" sz="3200" b="1" dirty="0" smtClean="0">
                <a:latin typeface="Calibri"/>
                <a:cs typeface="Calibri"/>
              </a:rPr>
            </a:br>
            <a:r>
              <a:rPr lang="en-US" sz="2800" dirty="0" smtClean="0">
                <a:latin typeface="Calibri"/>
                <a:cs typeface="Calibri"/>
              </a:rPr>
              <a:t>Asset Management and Adaptation to Climate Change – November 13, </a:t>
            </a:r>
            <a:r>
              <a:rPr lang="en-US" sz="2800" dirty="0">
                <a:latin typeface="Calibri"/>
                <a:cs typeface="Calibri"/>
              </a:rPr>
              <a:t>2013  2:00 </a:t>
            </a:r>
            <a:r>
              <a:rPr lang="en-US" sz="2800" dirty="0" smtClean="0">
                <a:latin typeface="Calibri"/>
                <a:cs typeface="Calibri"/>
              </a:rPr>
              <a:t>EST</a:t>
            </a:r>
            <a:endParaRPr lang="en-US" sz="2800" dirty="0">
              <a:latin typeface="Calibri"/>
              <a:cs typeface="Calibri"/>
            </a:endParaRPr>
          </a:p>
        </p:txBody>
      </p:sp>
      <p:pic>
        <p:nvPicPr>
          <p:cNvPr id="219139" name="Picture 1"/>
          <p:cNvPicPr>
            <a:picLocks noChangeAspect="1"/>
          </p:cNvPicPr>
          <p:nvPr/>
        </p:nvPicPr>
        <p:blipFill>
          <a:blip r:embed="rId2" cstate="print">
            <a:extLst>
              <a:ext uri="{28A0092B-C50C-407E-A947-70E740481C1C}">
                <a14:useLocalDpi xmlns:a14="http://schemas.microsoft.com/office/drawing/2010/main"/>
              </a:ext>
            </a:extLst>
          </a:blip>
          <a:srcRect r="-675" b="-63184"/>
          <a:stretch>
            <a:fillRect/>
          </a:stretch>
        </p:blipFill>
        <p:spPr bwMode="auto">
          <a:xfrm>
            <a:off x="-371475" y="1973263"/>
            <a:ext cx="9982200" cy="858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125807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AutoShape 3"/>
          <p:cNvSpPr>
            <a:spLocks/>
          </p:cNvSpPr>
          <p:nvPr/>
        </p:nvSpPr>
        <p:spPr bwMode="auto">
          <a:xfrm>
            <a:off x="50800" y="1444625"/>
            <a:ext cx="9042400" cy="219075"/>
          </a:xfrm>
          <a:custGeom>
            <a:avLst/>
            <a:gdLst>
              <a:gd name="T0" fmla="*/ 0 w 21600"/>
              <a:gd name="T1" fmla="*/ 0 h 21600"/>
              <a:gd name="T2" fmla="*/ 0 w 21600"/>
              <a:gd name="T3" fmla="*/ 2147483647 h 21600"/>
              <a:gd name="T4" fmla="*/ 2147483647 w 21600"/>
              <a:gd name="T5" fmla="*/ 2147483647 h 21600"/>
              <a:gd name="T6" fmla="*/ 2147483647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EA9B7C"/>
          </a:solidFill>
          <a:ln>
            <a:noFill/>
          </a:ln>
          <a:extLst/>
        </p:spPr>
        <p:txBody>
          <a:bodyPr lIns="0" tIns="0" rIns="0" bIns="0"/>
          <a:lstStyle/>
          <a:p>
            <a:endParaRPr lang="en-US" sz="1800" smtClean="0">
              <a:solidFill>
                <a:srgbClr val="FFFFFF"/>
              </a:solidFill>
              <a:latin typeface="Lucida Grande" charset="0"/>
              <a:ea typeface="ヒラギノ角ゴ ProN W3" charset="0"/>
              <a:cs typeface="ヒラギノ角ゴ ProN W3" charset="0"/>
              <a:sym typeface="Lucida Grande" charset="0"/>
            </a:endParaRPr>
          </a:p>
        </p:txBody>
      </p:sp>
      <p:sp>
        <p:nvSpPr>
          <p:cNvPr id="25604" name="Rectangle 4"/>
          <p:cNvSpPr>
            <a:spLocks noGrp="1" noChangeArrowheads="1"/>
          </p:cNvSpPr>
          <p:nvPr>
            <p:ph type="title"/>
          </p:nvPr>
        </p:nvSpPr>
        <p:spPr>
          <a:xfrm>
            <a:off x="0" y="90488"/>
            <a:ext cx="9144000" cy="1509712"/>
          </a:xfrm>
        </p:spPr>
        <p:txBody>
          <a:bodyPr rIns="132080"/>
          <a:lstStyle/>
          <a:p>
            <a:pPr indent="0" eaLnBrk="1" hangingPunct="1">
              <a:defRPr/>
            </a:pPr>
            <a:r>
              <a:rPr lang="en-US" sz="4200" dirty="0" smtClean="0">
                <a:latin typeface="Arial"/>
                <a:cs typeface="Arial"/>
              </a:rPr>
              <a:t>Webinar Overview</a:t>
            </a:r>
          </a:p>
        </p:txBody>
      </p:sp>
      <p:sp>
        <p:nvSpPr>
          <p:cNvPr id="210948" name="Rectangle 4"/>
          <p:cNvSpPr>
            <a:spLocks/>
          </p:cNvSpPr>
          <p:nvPr/>
        </p:nvSpPr>
        <p:spPr bwMode="auto">
          <a:xfrm>
            <a:off x="0" y="6427788"/>
            <a:ext cx="9144000" cy="430212"/>
          </a:xfrm>
          <a:prstGeom prst="rect">
            <a:avLst/>
          </a:prstGeom>
          <a:solidFill>
            <a:srgbClr val="D9D9D9"/>
          </a:solidFill>
          <a:ln>
            <a:noFill/>
          </a:ln>
          <a:extLst>
            <a:ext uri="{91240B29-F687-4F45-9708-019B960494DF}">
              <a14:hiddenLine xmlns:a14="http://schemas.microsoft.com/office/drawing/2010/main" w="50800">
                <a:solidFill>
                  <a:srgbClr val="000000"/>
                </a:solidFill>
                <a:miter lim="800000"/>
                <a:headEnd/>
                <a:tailEnd/>
              </a14:hiddenLine>
            </a:ext>
          </a:extLst>
        </p:spPr>
        <p:txBody>
          <a:bodyPr lIns="0" tIns="0" rIns="0" bIns="0"/>
          <a:lstStyle/>
          <a:p>
            <a:endParaRPr lang="en-US" sz="1800" smtClean="0">
              <a:solidFill>
                <a:srgbClr val="FFFFFF"/>
              </a:solidFill>
              <a:latin typeface="Lucida Grande" charset="0"/>
              <a:ea typeface="ヒラギノ角ゴ ProN W3" charset="0"/>
              <a:cs typeface="ヒラギノ角ゴ ProN W3" charset="0"/>
              <a:sym typeface="Lucida Grande" charset="0"/>
            </a:endParaRPr>
          </a:p>
        </p:txBody>
      </p:sp>
      <p:sp>
        <p:nvSpPr>
          <p:cNvPr id="10" name="Slide Number Placeholder 3"/>
          <p:cNvSpPr>
            <a:spLocks noGrp="1"/>
          </p:cNvSpPr>
          <p:nvPr>
            <p:ph type="sldNum" sz="quarter" idx="10"/>
          </p:nvPr>
        </p:nvSpPr>
        <p:spPr>
          <a:xfrm>
            <a:off x="8686800" y="6508750"/>
            <a:ext cx="306388" cy="292100"/>
          </a:xfrm>
        </p:spPr>
        <p:txBody>
          <a:bodyPr/>
          <a:lstStyle/>
          <a:p>
            <a:pPr>
              <a:defRPr/>
            </a:pPr>
            <a:fld id="{89316C27-ABDF-F844-ACE1-E370C1ADB10A}" type="slidenum">
              <a:rPr lang="en-US">
                <a:solidFill>
                  <a:srgbClr val="404040"/>
                </a:solidFill>
                <a:latin typeface="Calibri"/>
                <a:cs typeface="Calibri"/>
              </a:rPr>
              <a:pPr>
                <a:defRPr/>
              </a:pPr>
              <a:t>6</a:t>
            </a:fld>
            <a:endParaRPr lang="en-US" dirty="0">
              <a:solidFill>
                <a:srgbClr val="404040"/>
              </a:solidFill>
              <a:latin typeface="Calibri"/>
              <a:cs typeface="Calibri"/>
            </a:endParaRPr>
          </a:p>
        </p:txBody>
      </p:sp>
      <p:sp>
        <p:nvSpPr>
          <p:cNvPr id="25605" name="Rectangle 5"/>
          <p:cNvSpPr>
            <a:spLocks noGrp="1" noChangeArrowheads="1"/>
          </p:cNvSpPr>
          <p:nvPr>
            <p:ph type="body" idx="1"/>
          </p:nvPr>
        </p:nvSpPr>
        <p:spPr>
          <a:xfrm>
            <a:off x="457200" y="1643742"/>
            <a:ext cx="8686800" cy="4960258"/>
          </a:xfrm>
        </p:spPr>
        <p:txBody>
          <a:bodyPr rIns="132080">
            <a:normAutofit/>
          </a:bodyPr>
          <a:lstStyle/>
          <a:p>
            <a:pPr eaLnBrk="1" hangingPunct="1">
              <a:spcBef>
                <a:spcPts val="1200"/>
              </a:spcBef>
              <a:defRPr/>
            </a:pPr>
            <a:r>
              <a:rPr lang="en-US" dirty="0" smtClean="0">
                <a:latin typeface="Calibri"/>
                <a:cs typeface="Calibri"/>
              </a:rPr>
              <a:t>Today’s presentation includes three </a:t>
            </a:r>
            <a:r>
              <a:rPr lang="en-US" dirty="0">
                <a:latin typeface="Calibri"/>
                <a:cs typeface="Calibri"/>
              </a:rPr>
              <a:t>perspectives on </a:t>
            </a:r>
            <a:r>
              <a:rPr lang="en-US" dirty="0" smtClean="0">
                <a:latin typeface="Calibri"/>
                <a:cs typeface="Calibri"/>
              </a:rPr>
              <a:t>how </a:t>
            </a:r>
            <a:r>
              <a:rPr lang="en-US" dirty="0">
                <a:latin typeface="Calibri"/>
                <a:cs typeface="Calibri"/>
              </a:rPr>
              <a:t>states are integrating maintenance into their </a:t>
            </a:r>
            <a:r>
              <a:rPr lang="en-US" dirty="0" smtClean="0">
                <a:latin typeface="Calibri"/>
                <a:cs typeface="Calibri"/>
              </a:rPr>
              <a:t>AM programs</a:t>
            </a:r>
            <a:r>
              <a:rPr lang="en-US" dirty="0">
                <a:latin typeface="Calibri"/>
                <a:cs typeface="Calibri"/>
              </a:rPr>
              <a:t>. </a:t>
            </a:r>
          </a:p>
          <a:p>
            <a:pPr eaLnBrk="1" hangingPunct="1">
              <a:spcBef>
                <a:spcPts val="1200"/>
              </a:spcBef>
              <a:defRPr/>
            </a:pPr>
            <a:r>
              <a:rPr lang="en-US" dirty="0" smtClean="0">
                <a:latin typeface="Calibri"/>
                <a:cs typeface="Calibri"/>
              </a:rPr>
              <a:t>Presenters will </a:t>
            </a:r>
            <a:r>
              <a:rPr lang="en-US" dirty="0">
                <a:latin typeface="Calibri"/>
                <a:cs typeface="Calibri"/>
              </a:rPr>
              <a:t>discuss their agencies’ efforts in building their </a:t>
            </a:r>
            <a:r>
              <a:rPr lang="en-US" dirty="0" smtClean="0">
                <a:latin typeface="Calibri"/>
                <a:cs typeface="Calibri"/>
              </a:rPr>
              <a:t>TAMP and </a:t>
            </a:r>
            <a:r>
              <a:rPr lang="en-US" dirty="0">
                <a:latin typeface="Calibri"/>
                <a:cs typeface="Calibri"/>
              </a:rPr>
              <a:t>integrating maintenance condition assessments into the </a:t>
            </a:r>
            <a:r>
              <a:rPr lang="en-US" dirty="0" smtClean="0">
                <a:latin typeface="Calibri"/>
                <a:cs typeface="Calibri"/>
              </a:rPr>
              <a:t>AM decision</a:t>
            </a:r>
            <a:r>
              <a:rPr lang="en-US" dirty="0">
                <a:latin typeface="Calibri"/>
                <a:cs typeface="Calibri"/>
              </a:rPr>
              <a:t>-making cycle. </a:t>
            </a:r>
          </a:p>
          <a:p>
            <a:pPr eaLnBrk="1" hangingPunct="1">
              <a:spcBef>
                <a:spcPts val="1200"/>
              </a:spcBef>
              <a:defRPr/>
            </a:pPr>
            <a:r>
              <a:rPr lang="en-US" dirty="0">
                <a:latin typeface="Calibri"/>
                <a:cs typeface="Calibri"/>
              </a:rPr>
              <a:t>Presentations will address specific challenges, success factors, and key benefits obtained and will highlight successful approaches for strengthening the relationship between maintenance, </a:t>
            </a:r>
            <a:r>
              <a:rPr lang="en-US" dirty="0" smtClean="0">
                <a:latin typeface="Calibri"/>
                <a:cs typeface="Calibri"/>
              </a:rPr>
              <a:t>TAMPs, </a:t>
            </a:r>
            <a:r>
              <a:rPr lang="en-US" dirty="0">
                <a:latin typeface="Calibri"/>
                <a:cs typeface="Calibri"/>
              </a:rPr>
              <a:t>and results-driven decision-making.</a:t>
            </a:r>
          </a:p>
          <a:p>
            <a:pPr eaLnBrk="1" hangingPunct="1">
              <a:spcBef>
                <a:spcPts val="1200"/>
              </a:spcBef>
              <a:defRPr/>
            </a:pPr>
            <a:r>
              <a:rPr lang="en-US" spc="-60" dirty="0" smtClean="0">
                <a:latin typeface="Calibri"/>
                <a:cs typeface="Calibri"/>
              </a:rPr>
              <a:t>Together</a:t>
            </a:r>
            <a:r>
              <a:rPr lang="en-US" spc="-60" dirty="0">
                <a:latin typeface="Calibri"/>
                <a:cs typeface="Calibri"/>
              </a:rPr>
              <a:t>, we will explore the </a:t>
            </a:r>
            <a:r>
              <a:rPr lang="en-US" spc="-60" dirty="0" smtClean="0">
                <a:latin typeface="Calibri"/>
                <a:cs typeface="Calibri"/>
              </a:rPr>
              <a:t>benefits </a:t>
            </a:r>
            <a:r>
              <a:rPr lang="en-US" spc="-60" dirty="0">
                <a:latin typeface="Calibri"/>
                <a:cs typeface="Calibri"/>
              </a:rPr>
              <a:t>that State DOTs are achieving by more closely aligning maintenance and </a:t>
            </a:r>
            <a:r>
              <a:rPr lang="en-US" spc="-60" dirty="0" smtClean="0">
                <a:latin typeface="Calibri"/>
                <a:cs typeface="Calibri"/>
              </a:rPr>
              <a:t>AM programs</a:t>
            </a:r>
            <a:r>
              <a:rPr lang="en-US" spc="-60" dirty="0">
                <a:latin typeface="Calibri"/>
                <a:cs typeface="Calibri"/>
              </a:rPr>
              <a:t>.</a:t>
            </a:r>
          </a:p>
        </p:txBody>
      </p:sp>
    </p:spTree>
    <p:extLst>
      <p:ext uri="{BB962C8B-B14F-4D97-AF65-F5344CB8AC3E}">
        <p14:creationId xmlns:p14="http://schemas.microsoft.com/office/powerpoint/2010/main" val="20545048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AutoShape 3"/>
          <p:cNvSpPr>
            <a:spLocks/>
          </p:cNvSpPr>
          <p:nvPr/>
        </p:nvSpPr>
        <p:spPr bwMode="auto">
          <a:xfrm>
            <a:off x="50800" y="1444625"/>
            <a:ext cx="9042400" cy="219075"/>
          </a:xfrm>
          <a:custGeom>
            <a:avLst/>
            <a:gdLst>
              <a:gd name="T0" fmla="*/ 0 w 21600"/>
              <a:gd name="T1" fmla="*/ 0 h 21600"/>
              <a:gd name="T2" fmla="*/ 0 w 21600"/>
              <a:gd name="T3" fmla="*/ 2147483647 h 21600"/>
              <a:gd name="T4" fmla="*/ 2147483647 w 21600"/>
              <a:gd name="T5" fmla="*/ 2147483647 h 21600"/>
              <a:gd name="T6" fmla="*/ 2147483647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EA9B7C"/>
          </a:solidFill>
          <a:ln>
            <a:noFill/>
          </a:ln>
          <a:extLst/>
        </p:spPr>
        <p:txBody>
          <a:bodyPr lIns="0" tIns="0" rIns="0" bIns="0"/>
          <a:lstStyle/>
          <a:p>
            <a:endParaRPr lang="en-US" sz="1800" smtClean="0">
              <a:solidFill>
                <a:srgbClr val="FFFFFF"/>
              </a:solidFill>
              <a:latin typeface="Lucida Grande" charset="0"/>
              <a:ea typeface="ヒラギノ角ゴ ProN W3" charset="0"/>
              <a:cs typeface="ヒラギノ角ゴ ProN W3" charset="0"/>
              <a:sym typeface="Lucida Grande" charset="0"/>
            </a:endParaRPr>
          </a:p>
        </p:txBody>
      </p:sp>
      <p:sp>
        <p:nvSpPr>
          <p:cNvPr id="25604" name="Rectangle 4"/>
          <p:cNvSpPr>
            <a:spLocks noGrp="1" noChangeArrowheads="1"/>
          </p:cNvSpPr>
          <p:nvPr>
            <p:ph type="title"/>
          </p:nvPr>
        </p:nvSpPr>
        <p:spPr>
          <a:xfrm>
            <a:off x="0" y="90488"/>
            <a:ext cx="9144000" cy="1509712"/>
          </a:xfrm>
        </p:spPr>
        <p:txBody>
          <a:bodyPr rIns="132080"/>
          <a:lstStyle/>
          <a:p>
            <a:pPr indent="0" eaLnBrk="1" hangingPunct="1">
              <a:defRPr/>
            </a:pPr>
            <a:r>
              <a:rPr lang="en-US" sz="4200" dirty="0" smtClean="0">
                <a:latin typeface="Arial"/>
                <a:cs typeface="Arial"/>
              </a:rPr>
              <a:t>Learning Objectives</a:t>
            </a:r>
          </a:p>
        </p:txBody>
      </p:sp>
      <p:sp>
        <p:nvSpPr>
          <p:cNvPr id="212996" name="Rectangle 4"/>
          <p:cNvSpPr>
            <a:spLocks/>
          </p:cNvSpPr>
          <p:nvPr/>
        </p:nvSpPr>
        <p:spPr bwMode="auto">
          <a:xfrm>
            <a:off x="0" y="6427788"/>
            <a:ext cx="9144000" cy="430212"/>
          </a:xfrm>
          <a:prstGeom prst="rect">
            <a:avLst/>
          </a:prstGeom>
          <a:solidFill>
            <a:srgbClr val="D9D9D9"/>
          </a:solidFill>
          <a:ln>
            <a:noFill/>
          </a:ln>
          <a:extLst>
            <a:ext uri="{91240B29-F687-4F45-9708-019B960494DF}">
              <a14:hiddenLine xmlns:a14="http://schemas.microsoft.com/office/drawing/2010/main" w="50800">
                <a:solidFill>
                  <a:srgbClr val="000000"/>
                </a:solidFill>
                <a:miter lim="800000"/>
                <a:headEnd/>
                <a:tailEnd/>
              </a14:hiddenLine>
            </a:ext>
          </a:extLst>
        </p:spPr>
        <p:txBody>
          <a:bodyPr lIns="0" tIns="0" rIns="0" bIns="0"/>
          <a:lstStyle/>
          <a:p>
            <a:endParaRPr lang="en-US" sz="1800" smtClean="0">
              <a:solidFill>
                <a:srgbClr val="FFFFFF"/>
              </a:solidFill>
              <a:latin typeface="Lucida Grande" charset="0"/>
              <a:ea typeface="ヒラギノ角ゴ ProN W3" charset="0"/>
              <a:cs typeface="ヒラギノ角ゴ ProN W3" charset="0"/>
              <a:sym typeface="Lucida Grande" charset="0"/>
            </a:endParaRPr>
          </a:p>
        </p:txBody>
      </p:sp>
      <p:sp>
        <p:nvSpPr>
          <p:cNvPr id="10" name="Slide Number Placeholder 3"/>
          <p:cNvSpPr>
            <a:spLocks noGrp="1"/>
          </p:cNvSpPr>
          <p:nvPr>
            <p:ph type="sldNum" sz="quarter" idx="10"/>
          </p:nvPr>
        </p:nvSpPr>
        <p:spPr>
          <a:xfrm>
            <a:off x="8686800" y="6508750"/>
            <a:ext cx="306388" cy="292100"/>
          </a:xfrm>
        </p:spPr>
        <p:txBody>
          <a:bodyPr/>
          <a:lstStyle/>
          <a:p>
            <a:pPr>
              <a:defRPr/>
            </a:pPr>
            <a:fld id="{D0693A21-C083-5F4A-87A4-5A25404E4C73}" type="slidenum">
              <a:rPr lang="en-US">
                <a:solidFill>
                  <a:srgbClr val="404040"/>
                </a:solidFill>
                <a:latin typeface="Calibri"/>
                <a:cs typeface="Calibri"/>
              </a:rPr>
              <a:pPr>
                <a:defRPr/>
              </a:pPr>
              <a:t>7</a:t>
            </a:fld>
            <a:endParaRPr lang="en-US" dirty="0">
              <a:solidFill>
                <a:srgbClr val="404040"/>
              </a:solidFill>
              <a:latin typeface="Calibri"/>
              <a:cs typeface="Calibri"/>
            </a:endParaRPr>
          </a:p>
        </p:txBody>
      </p:sp>
      <p:sp>
        <p:nvSpPr>
          <p:cNvPr id="25605" name="Rectangle 5"/>
          <p:cNvSpPr>
            <a:spLocks noGrp="1" noChangeArrowheads="1"/>
          </p:cNvSpPr>
          <p:nvPr>
            <p:ph type="body" idx="1"/>
          </p:nvPr>
        </p:nvSpPr>
        <p:spPr>
          <a:xfrm>
            <a:off x="457200" y="1752600"/>
            <a:ext cx="8229600" cy="4965700"/>
          </a:xfrm>
        </p:spPr>
        <p:txBody>
          <a:bodyPr rIns="132080"/>
          <a:lstStyle/>
          <a:p>
            <a:pPr eaLnBrk="1" hangingPunct="1">
              <a:defRPr/>
            </a:pPr>
            <a:r>
              <a:rPr lang="en-US" dirty="0">
                <a:latin typeface="Calibri"/>
                <a:cs typeface="Calibri"/>
              </a:rPr>
              <a:t>Building working knowledge of key concepts and definitions in the areas of preservation, maintenance, asset management programs, and the transportation asset management plans</a:t>
            </a:r>
          </a:p>
          <a:p>
            <a:pPr eaLnBrk="1" hangingPunct="1">
              <a:defRPr/>
            </a:pPr>
            <a:r>
              <a:rPr lang="en-US" dirty="0">
                <a:latin typeface="Calibri"/>
                <a:cs typeface="Calibri"/>
              </a:rPr>
              <a:t>Understanding specific approaches being used to develop a MAP-21 transportation asset management plan</a:t>
            </a:r>
          </a:p>
          <a:p>
            <a:pPr eaLnBrk="1" hangingPunct="1">
              <a:defRPr/>
            </a:pPr>
            <a:r>
              <a:rPr lang="en-US" dirty="0">
                <a:latin typeface="Calibri"/>
                <a:cs typeface="Calibri"/>
              </a:rPr>
              <a:t>Applying this knowledge to begin to answer the following questions:</a:t>
            </a:r>
          </a:p>
          <a:p>
            <a:pPr lvl="1" eaLnBrk="1" hangingPunct="1">
              <a:defRPr/>
            </a:pPr>
            <a:r>
              <a:rPr lang="en-US" i="1" dirty="0">
                <a:latin typeface="Calibri"/>
                <a:cs typeface="Calibri"/>
              </a:rPr>
              <a:t>How are maintenance and asset management integrated?</a:t>
            </a:r>
          </a:p>
          <a:p>
            <a:pPr lvl="1" eaLnBrk="1" hangingPunct="1">
              <a:defRPr/>
            </a:pPr>
            <a:r>
              <a:rPr lang="en-US" i="1" dirty="0">
                <a:latin typeface="Calibri"/>
                <a:cs typeface="Calibri"/>
              </a:rPr>
              <a:t>How is maintenance being addressed in TAMPs?</a:t>
            </a:r>
          </a:p>
          <a:p>
            <a:pPr eaLnBrk="1" hangingPunct="1">
              <a:spcBef>
                <a:spcPts val="1200"/>
              </a:spcBef>
              <a:defRPr/>
            </a:pPr>
            <a:r>
              <a:rPr lang="en-US" b="1" dirty="0" smtClean="0">
                <a:solidFill>
                  <a:srgbClr val="000000"/>
                </a:solidFill>
                <a:latin typeface="Calibri"/>
                <a:cs typeface="Calibri"/>
              </a:rPr>
              <a:t>SHARE LESSONS LEARNED, IDEAS, KNOWLEDGE!!!</a:t>
            </a:r>
          </a:p>
        </p:txBody>
      </p:sp>
    </p:spTree>
    <p:extLst>
      <p:ext uri="{BB962C8B-B14F-4D97-AF65-F5344CB8AC3E}">
        <p14:creationId xmlns:p14="http://schemas.microsoft.com/office/powerpoint/2010/main" val="253282183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4"/>
          <p:cNvSpPr>
            <a:spLocks/>
          </p:cNvSpPr>
          <p:nvPr/>
        </p:nvSpPr>
        <p:spPr bwMode="auto">
          <a:xfrm>
            <a:off x="0" y="6427788"/>
            <a:ext cx="9144000" cy="430212"/>
          </a:xfrm>
          <a:prstGeom prst="rect">
            <a:avLst/>
          </a:prstGeom>
          <a:solidFill>
            <a:srgbClr val="D9D9D9"/>
          </a:solidFill>
          <a:ln>
            <a:noFill/>
          </a:ln>
          <a:extLst>
            <a:ext uri="{91240B29-F687-4F45-9708-019B960494DF}">
              <a14:hiddenLine xmlns:a14="http://schemas.microsoft.com/office/drawing/2010/main" w="50800">
                <a:solidFill>
                  <a:srgbClr val="000000"/>
                </a:solidFill>
                <a:miter lim="800000"/>
                <a:headEnd/>
                <a:tailEnd/>
              </a14:hiddenLine>
            </a:ext>
          </a:extLst>
        </p:spPr>
        <p:txBody>
          <a:bodyPr lIns="0" tIns="0" rIns="0" bIns="0"/>
          <a:lstStyle/>
          <a:p>
            <a:endParaRPr lang="en-US" sz="1800" smtClean="0">
              <a:solidFill>
                <a:srgbClr val="FFFFFF"/>
              </a:solidFill>
              <a:latin typeface="Lucida Grande" charset="0"/>
              <a:ea typeface="ヒラギノ角ゴ ProN W3" charset="0"/>
              <a:cs typeface="ヒラギノ角ゴ ProN W3" charset="0"/>
              <a:sym typeface="Lucida Grande" charset="0"/>
            </a:endParaRPr>
          </a:p>
        </p:txBody>
      </p:sp>
      <p:sp>
        <p:nvSpPr>
          <p:cNvPr id="8" name="Slide Number Placeholder 3"/>
          <p:cNvSpPr>
            <a:spLocks noGrp="1"/>
          </p:cNvSpPr>
          <p:nvPr>
            <p:ph type="sldNum" sz="quarter" idx="10"/>
          </p:nvPr>
        </p:nvSpPr>
        <p:spPr>
          <a:xfrm>
            <a:off x="8686800" y="6508750"/>
            <a:ext cx="306388" cy="292100"/>
          </a:xfrm>
        </p:spPr>
        <p:txBody>
          <a:bodyPr/>
          <a:lstStyle/>
          <a:p>
            <a:pPr>
              <a:defRPr/>
            </a:pPr>
            <a:fld id="{7D89E155-7172-764D-90ED-8A41EFA4CE9F}" type="slidenum">
              <a:rPr lang="en-US">
                <a:solidFill>
                  <a:srgbClr val="404040"/>
                </a:solidFill>
                <a:latin typeface="Calibri"/>
                <a:cs typeface="Calibri"/>
              </a:rPr>
              <a:pPr>
                <a:defRPr/>
              </a:pPr>
              <a:t>8</a:t>
            </a:fld>
            <a:endParaRPr lang="en-US" dirty="0">
              <a:solidFill>
                <a:srgbClr val="404040"/>
              </a:solidFill>
              <a:latin typeface="Calibri"/>
              <a:cs typeface="Calibri"/>
            </a:endParaRPr>
          </a:p>
        </p:txBody>
      </p:sp>
      <p:sp>
        <p:nvSpPr>
          <p:cNvPr id="215043" name="AutoShape 4"/>
          <p:cNvSpPr>
            <a:spLocks/>
          </p:cNvSpPr>
          <p:nvPr/>
        </p:nvSpPr>
        <p:spPr bwMode="auto">
          <a:xfrm>
            <a:off x="50800" y="1444625"/>
            <a:ext cx="9042400" cy="219075"/>
          </a:xfrm>
          <a:custGeom>
            <a:avLst/>
            <a:gdLst>
              <a:gd name="T0" fmla="*/ 0 w 21600"/>
              <a:gd name="T1" fmla="*/ 0 h 21600"/>
              <a:gd name="T2" fmla="*/ 0 w 21600"/>
              <a:gd name="T3" fmla="*/ 2147483647 h 21600"/>
              <a:gd name="T4" fmla="*/ 2147483647 w 21600"/>
              <a:gd name="T5" fmla="*/ 2147483647 h 21600"/>
              <a:gd name="T6" fmla="*/ 2147483647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0" y="0"/>
                </a:moveTo>
                <a:lnTo>
                  <a:pt x="0" y="21600"/>
                </a:lnTo>
                <a:lnTo>
                  <a:pt x="21600" y="21600"/>
                </a:lnTo>
                <a:lnTo>
                  <a:pt x="21600" y="0"/>
                </a:lnTo>
                <a:lnTo>
                  <a:pt x="0" y="0"/>
                </a:lnTo>
                <a:close/>
                <a:moveTo>
                  <a:pt x="0" y="0"/>
                </a:moveTo>
              </a:path>
            </a:pathLst>
          </a:custGeom>
          <a:solidFill>
            <a:srgbClr val="EA9B7C"/>
          </a:solidFill>
          <a:ln>
            <a:noFill/>
          </a:ln>
          <a:extLst/>
        </p:spPr>
        <p:txBody>
          <a:bodyPr lIns="0" tIns="0" rIns="0" bIns="0"/>
          <a:lstStyle/>
          <a:p>
            <a:endParaRPr lang="en-US" sz="1800" smtClean="0">
              <a:solidFill>
                <a:srgbClr val="FFFFFF"/>
              </a:solidFill>
              <a:latin typeface="Lucida Grande" charset="0"/>
              <a:ea typeface="ヒラギノ角ゴ ProN W3" charset="0"/>
              <a:cs typeface="ヒラギノ角ゴ ProN W3" charset="0"/>
              <a:sym typeface="Lucida Grande" charset="0"/>
            </a:endParaRPr>
          </a:p>
        </p:txBody>
      </p:sp>
      <p:sp>
        <p:nvSpPr>
          <p:cNvPr id="22533" name="Rectangle 5"/>
          <p:cNvSpPr>
            <a:spLocks noGrp="1" noChangeArrowheads="1"/>
          </p:cNvSpPr>
          <p:nvPr>
            <p:ph type="title"/>
          </p:nvPr>
        </p:nvSpPr>
        <p:spPr/>
        <p:txBody>
          <a:bodyPr rIns="132080"/>
          <a:lstStyle/>
          <a:p>
            <a:pPr indent="0" eaLnBrk="1" hangingPunct="1">
              <a:defRPr/>
            </a:pPr>
            <a:r>
              <a:rPr lang="en-US" dirty="0" smtClean="0">
                <a:latin typeface="Arial"/>
                <a:cs typeface="Arial"/>
              </a:rPr>
              <a:t>Webinar Agenda</a:t>
            </a:r>
          </a:p>
        </p:txBody>
      </p:sp>
      <p:sp>
        <p:nvSpPr>
          <p:cNvPr id="22534" name="Rectangle 6"/>
          <p:cNvSpPr>
            <a:spLocks noGrp="1" noChangeArrowheads="1"/>
          </p:cNvSpPr>
          <p:nvPr>
            <p:ph type="body" idx="1"/>
          </p:nvPr>
        </p:nvSpPr>
        <p:spPr>
          <a:xfrm>
            <a:off x="304800" y="1676400"/>
            <a:ext cx="8839200" cy="4953000"/>
          </a:xfrm>
        </p:spPr>
        <p:txBody>
          <a:bodyPr rIns="132080">
            <a:normAutofit lnSpcReduction="10000"/>
          </a:bodyPr>
          <a:lstStyle/>
          <a:p>
            <a:pPr marL="0" indent="0" eaLnBrk="1" hangingPunct="1">
              <a:buFont typeface="Arial" charset="0"/>
              <a:buNone/>
              <a:defRPr/>
            </a:pPr>
            <a:r>
              <a:rPr lang="en-US" b="1" dirty="0" smtClean="0">
                <a:latin typeface="Calibri"/>
                <a:cs typeface="Calibri"/>
                <a:sym typeface="Gill Sans" charset="0"/>
              </a:rPr>
              <a:t>2:00	</a:t>
            </a:r>
            <a:r>
              <a:rPr lang="en-US" b="1" dirty="0" smtClean="0">
                <a:latin typeface="Calibri"/>
                <a:cs typeface="Calibri"/>
              </a:rPr>
              <a:t>Webinar introduction and overview</a:t>
            </a:r>
            <a:r>
              <a:rPr lang="en-US" dirty="0" smtClean="0">
                <a:latin typeface="Calibri"/>
                <a:cs typeface="Calibri"/>
              </a:rPr>
              <a:t/>
            </a:r>
            <a:br>
              <a:rPr lang="en-US" dirty="0" smtClean="0">
                <a:latin typeface="Calibri"/>
                <a:cs typeface="Calibri"/>
              </a:rPr>
            </a:br>
            <a:r>
              <a:rPr lang="en-US" dirty="0" smtClean="0">
                <a:latin typeface="Calibri"/>
                <a:cs typeface="Calibri"/>
              </a:rPr>
              <a:t>	Matt Hardy</a:t>
            </a:r>
            <a:r>
              <a:rPr lang="en-US" dirty="0">
                <a:latin typeface="Calibri"/>
                <a:cs typeface="Calibri"/>
              </a:rPr>
              <a:t> </a:t>
            </a:r>
            <a:r>
              <a:rPr lang="en-US" dirty="0" smtClean="0">
                <a:latin typeface="Calibri"/>
                <a:cs typeface="Calibri"/>
              </a:rPr>
              <a:t>(AASHTO), Steve </a:t>
            </a:r>
            <a:r>
              <a:rPr lang="en-US" dirty="0" err="1" smtClean="0">
                <a:latin typeface="Calibri"/>
                <a:cs typeface="Calibri"/>
              </a:rPr>
              <a:t>Gaj</a:t>
            </a:r>
            <a:r>
              <a:rPr lang="en-US" dirty="0" smtClean="0">
                <a:latin typeface="Calibri"/>
                <a:cs typeface="Calibri"/>
              </a:rPr>
              <a:t> (FHWA), and </a:t>
            </a:r>
            <a:br>
              <a:rPr lang="en-US" dirty="0" smtClean="0">
                <a:latin typeface="Calibri"/>
                <a:cs typeface="Calibri"/>
              </a:rPr>
            </a:br>
            <a:r>
              <a:rPr lang="en-US" dirty="0" smtClean="0">
                <a:latin typeface="Calibri"/>
                <a:cs typeface="Calibri"/>
              </a:rPr>
              <a:t>	Hyun-A Park (Spy Pond Partners, LLC)</a:t>
            </a:r>
          </a:p>
          <a:p>
            <a:pPr marL="0" indent="0" eaLnBrk="1" hangingPunct="1">
              <a:spcBef>
                <a:spcPts val="1200"/>
              </a:spcBef>
              <a:buNone/>
              <a:defRPr/>
            </a:pPr>
            <a:r>
              <a:rPr lang="en-US" b="1" dirty="0">
                <a:latin typeface="Calibri"/>
                <a:cs typeface="Calibri"/>
                <a:sym typeface="Gill Sans" charset="0"/>
              </a:rPr>
              <a:t>2:15 	</a:t>
            </a:r>
            <a:r>
              <a:rPr lang="en-US" b="1" spc="-30" dirty="0" smtClean="0">
                <a:latin typeface="Calibri"/>
                <a:cs typeface="Calibri"/>
                <a:sym typeface="Gill Sans" charset="0"/>
              </a:rPr>
              <a:t>Louisiana DOTD TAMP </a:t>
            </a:r>
            <a:r>
              <a:rPr lang="en-US" b="1" spc="-30" dirty="0" smtClean="0">
                <a:latin typeface="Calibri"/>
                <a:cs typeface="Calibri"/>
                <a:sym typeface="Gill Sans" charset="0"/>
              </a:rPr>
              <a:t>Project</a:t>
            </a:r>
            <a:endParaRPr lang="en-US" b="1" dirty="0">
              <a:latin typeface="Calibri"/>
              <a:cs typeface="Calibri"/>
              <a:sym typeface="Gill Sans" charset="0"/>
            </a:endParaRPr>
          </a:p>
          <a:p>
            <a:pPr marL="0" indent="0" eaLnBrk="1" hangingPunct="1">
              <a:spcBef>
                <a:spcPts val="0"/>
              </a:spcBef>
              <a:buNone/>
              <a:defRPr/>
            </a:pPr>
            <a:r>
              <a:rPr lang="en-US" dirty="0" smtClean="0">
                <a:latin typeface="Calibri"/>
                <a:cs typeface="Calibri"/>
                <a:sym typeface="Gill Sans" charset="0"/>
              </a:rPr>
              <a:t>	Vince </a:t>
            </a:r>
            <a:r>
              <a:rPr lang="en-US" dirty="0" smtClean="0">
                <a:latin typeface="Calibri"/>
                <a:cs typeface="Calibri"/>
                <a:sym typeface="Gill Sans" charset="0"/>
              </a:rPr>
              <a:t>Latino (Louisiana </a:t>
            </a:r>
            <a:r>
              <a:rPr lang="en-US" dirty="0" smtClean="0">
                <a:latin typeface="Calibri"/>
                <a:cs typeface="Calibri"/>
                <a:sym typeface="Gill Sans" charset="0"/>
              </a:rPr>
              <a:t>DOTD)</a:t>
            </a:r>
            <a:endParaRPr lang="en-US" dirty="0">
              <a:latin typeface="Calibri"/>
              <a:cs typeface="Calibri"/>
              <a:sym typeface="Gill Sans" charset="0"/>
            </a:endParaRPr>
          </a:p>
          <a:p>
            <a:pPr marL="0" indent="0" eaLnBrk="1" hangingPunct="1">
              <a:spcBef>
                <a:spcPts val="0"/>
              </a:spcBef>
              <a:buNone/>
              <a:defRPr/>
            </a:pPr>
            <a:r>
              <a:rPr lang="en-US" dirty="0" smtClean="0">
                <a:latin typeface="Calibri"/>
                <a:cs typeface="Calibri"/>
                <a:sym typeface="Gill Sans" charset="0"/>
              </a:rPr>
              <a:t>	Jason </a:t>
            </a:r>
            <a:r>
              <a:rPr lang="en-US" dirty="0" smtClean="0">
                <a:latin typeface="Calibri"/>
                <a:cs typeface="Calibri"/>
                <a:sym typeface="Gill Sans" charset="0"/>
              </a:rPr>
              <a:t>Chapman </a:t>
            </a:r>
            <a:r>
              <a:rPr lang="en-US" dirty="0">
                <a:latin typeface="Calibri"/>
                <a:cs typeface="Calibri"/>
                <a:sym typeface="Gill Sans" charset="0"/>
              </a:rPr>
              <a:t>(Louisiana DOTD</a:t>
            </a:r>
            <a:r>
              <a:rPr lang="en-US" dirty="0" smtClean="0">
                <a:latin typeface="Calibri"/>
                <a:cs typeface="Calibri"/>
                <a:sym typeface="Gill Sans" charset="0"/>
              </a:rPr>
              <a:t>)</a:t>
            </a:r>
            <a:endParaRPr lang="en-US" dirty="0">
              <a:latin typeface="Calibri"/>
              <a:cs typeface="Calibri"/>
              <a:sym typeface="Gill Sans" charset="0"/>
            </a:endParaRPr>
          </a:p>
          <a:p>
            <a:pPr marL="920750" indent="-920750" eaLnBrk="1" hangingPunct="1">
              <a:spcBef>
                <a:spcPts val="1200"/>
              </a:spcBef>
              <a:buNone/>
              <a:defRPr/>
            </a:pPr>
            <a:r>
              <a:rPr lang="en-US" b="1" dirty="0">
                <a:latin typeface="Calibri"/>
                <a:cs typeface="Calibri"/>
                <a:sym typeface="Gill Sans" charset="0"/>
              </a:rPr>
              <a:t>2</a:t>
            </a:r>
            <a:r>
              <a:rPr lang="en-US" b="1" dirty="0" smtClean="0">
                <a:latin typeface="Calibri"/>
                <a:cs typeface="Calibri"/>
                <a:sym typeface="Gill Sans" charset="0"/>
              </a:rPr>
              <a:t>:35 </a:t>
            </a:r>
            <a:r>
              <a:rPr lang="en-US" b="1" dirty="0">
                <a:latin typeface="Calibri"/>
                <a:cs typeface="Calibri"/>
                <a:sym typeface="Gill Sans" charset="0"/>
              </a:rPr>
              <a:t>	</a:t>
            </a:r>
            <a:r>
              <a:rPr lang="en-US" b="1" spc="-30" dirty="0">
                <a:latin typeface="Calibri"/>
                <a:cs typeface="Calibri"/>
                <a:sym typeface="Gill Sans" charset="0"/>
              </a:rPr>
              <a:t>Integrating Maintenance and Asset </a:t>
            </a:r>
            <a:r>
              <a:rPr lang="en-US" b="1" spc="-30" dirty="0" smtClean="0">
                <a:latin typeface="Calibri"/>
                <a:cs typeface="Calibri"/>
                <a:sym typeface="Gill Sans" charset="0"/>
              </a:rPr>
              <a:t>Management</a:t>
            </a:r>
            <a:endParaRPr lang="en-US" b="1" dirty="0">
              <a:latin typeface="Calibri"/>
              <a:cs typeface="Calibri"/>
              <a:sym typeface="Gill Sans" charset="0"/>
            </a:endParaRPr>
          </a:p>
          <a:p>
            <a:pPr marL="920750" indent="-920750" eaLnBrk="1" hangingPunct="1">
              <a:spcBef>
                <a:spcPts val="0"/>
              </a:spcBef>
              <a:buNone/>
              <a:defRPr/>
            </a:pPr>
            <a:r>
              <a:rPr lang="en-US" b="1" dirty="0">
                <a:latin typeface="Calibri"/>
                <a:cs typeface="Calibri"/>
                <a:sym typeface="Gill Sans" charset="0"/>
              </a:rPr>
              <a:t>	</a:t>
            </a:r>
            <a:r>
              <a:rPr lang="en-US" dirty="0" smtClean="0">
                <a:latin typeface="Calibri"/>
                <a:cs typeface="Calibri"/>
                <a:sym typeface="Gill Sans" charset="0"/>
              </a:rPr>
              <a:t>Jennifer </a:t>
            </a:r>
            <a:r>
              <a:rPr lang="en-US" dirty="0" smtClean="0">
                <a:latin typeface="Calibri"/>
                <a:cs typeface="Calibri"/>
                <a:sym typeface="Gill Sans" charset="0"/>
              </a:rPr>
              <a:t>Brandenburg </a:t>
            </a:r>
            <a:r>
              <a:rPr lang="en-US" dirty="0">
                <a:latin typeface="Calibri"/>
                <a:cs typeface="Calibri"/>
                <a:sym typeface="Gill Sans" charset="0"/>
              </a:rPr>
              <a:t>(North Carolina DOT)</a:t>
            </a:r>
          </a:p>
          <a:p>
            <a:pPr marL="920750" indent="-920750" eaLnBrk="1" hangingPunct="1">
              <a:spcBef>
                <a:spcPts val="1200"/>
              </a:spcBef>
              <a:buFont typeface="Arial" charset="0"/>
              <a:buNone/>
              <a:defRPr/>
            </a:pPr>
            <a:r>
              <a:rPr lang="en-US" b="1" dirty="0" smtClean="0">
                <a:latin typeface="Calibri"/>
                <a:cs typeface="Calibri"/>
                <a:sym typeface="Gill Sans" charset="0"/>
              </a:rPr>
              <a:t>2:55	Using Maintenance Expertise in the Transportation </a:t>
            </a:r>
            <a:endParaRPr lang="en-US" b="1" dirty="0" smtClean="0">
              <a:latin typeface="Calibri"/>
              <a:cs typeface="Calibri"/>
              <a:sym typeface="Gill Sans" charset="0"/>
            </a:endParaRPr>
          </a:p>
          <a:p>
            <a:pPr marL="920750" indent="-920750" eaLnBrk="1" hangingPunct="1">
              <a:spcBef>
                <a:spcPts val="0"/>
              </a:spcBef>
              <a:buFont typeface="Arial" charset="0"/>
              <a:buNone/>
              <a:defRPr/>
            </a:pPr>
            <a:r>
              <a:rPr lang="en-US" b="1" dirty="0">
                <a:latin typeface="Calibri"/>
                <a:cs typeface="Calibri"/>
                <a:sym typeface="Gill Sans" charset="0"/>
              </a:rPr>
              <a:t>	</a:t>
            </a:r>
            <a:r>
              <a:rPr lang="en-US" b="1" dirty="0" smtClean="0">
                <a:latin typeface="Calibri"/>
                <a:cs typeface="Calibri"/>
                <a:sym typeface="Gill Sans" charset="0"/>
              </a:rPr>
              <a:t>Asset </a:t>
            </a:r>
            <a:r>
              <a:rPr lang="en-US" b="1" dirty="0" smtClean="0">
                <a:latin typeface="Calibri"/>
                <a:cs typeface="Calibri"/>
                <a:sym typeface="Gill Sans" charset="0"/>
              </a:rPr>
              <a:t>Management </a:t>
            </a:r>
            <a:r>
              <a:rPr lang="en-US" b="1" dirty="0" smtClean="0">
                <a:latin typeface="Calibri"/>
                <a:cs typeface="Calibri"/>
                <a:sym typeface="Gill Sans" charset="0"/>
              </a:rPr>
              <a:t>Plan</a:t>
            </a:r>
          </a:p>
          <a:p>
            <a:pPr marL="920750" indent="-920750" eaLnBrk="1" hangingPunct="1">
              <a:spcBef>
                <a:spcPts val="0"/>
              </a:spcBef>
              <a:buFont typeface="Arial" charset="0"/>
              <a:buNone/>
              <a:defRPr/>
            </a:pPr>
            <a:r>
              <a:rPr lang="en-US" b="1" dirty="0">
                <a:latin typeface="Calibri"/>
                <a:cs typeface="Calibri"/>
                <a:sym typeface="Gill Sans" charset="0"/>
              </a:rPr>
              <a:t>	</a:t>
            </a:r>
            <a:r>
              <a:rPr lang="en-US" dirty="0" smtClean="0">
                <a:latin typeface="Calibri"/>
                <a:cs typeface="Calibri"/>
                <a:sym typeface="Gill Sans" charset="0"/>
              </a:rPr>
              <a:t>Martin </a:t>
            </a:r>
            <a:r>
              <a:rPr lang="en-US" dirty="0" err="1" smtClean="0">
                <a:latin typeface="Calibri"/>
                <a:cs typeface="Calibri"/>
                <a:sym typeface="Gill Sans" charset="0"/>
              </a:rPr>
              <a:t>Kidner</a:t>
            </a:r>
            <a:r>
              <a:rPr lang="en-US" dirty="0" smtClean="0">
                <a:latin typeface="Calibri"/>
                <a:cs typeface="Calibri"/>
                <a:sym typeface="Gill Sans" charset="0"/>
              </a:rPr>
              <a:t> (Wyoming DOT)</a:t>
            </a:r>
            <a:endParaRPr lang="en-US" dirty="0" smtClean="0">
              <a:latin typeface="Calibri"/>
              <a:cs typeface="Calibri"/>
            </a:endParaRPr>
          </a:p>
          <a:p>
            <a:pPr marL="0" indent="0" eaLnBrk="1" hangingPunct="1">
              <a:spcBef>
                <a:spcPts val="1200"/>
              </a:spcBef>
              <a:buFont typeface="Arial" charset="0"/>
              <a:buNone/>
              <a:defRPr/>
            </a:pPr>
            <a:r>
              <a:rPr lang="en-US" b="1" dirty="0" smtClean="0">
                <a:latin typeface="Calibri"/>
                <a:cs typeface="Calibri"/>
              </a:rPr>
              <a:t>3:15</a:t>
            </a:r>
            <a:r>
              <a:rPr lang="en-US" dirty="0" smtClean="0">
                <a:latin typeface="Calibri"/>
                <a:cs typeface="Calibri"/>
              </a:rPr>
              <a:t>	</a:t>
            </a:r>
            <a:r>
              <a:rPr lang="en-US" b="1" dirty="0" smtClean="0">
                <a:latin typeface="Calibri"/>
                <a:cs typeface="Calibri"/>
              </a:rPr>
              <a:t>Q&amp;A and wrap up</a:t>
            </a:r>
          </a:p>
        </p:txBody>
      </p:sp>
    </p:spTree>
    <p:extLst>
      <p:ext uri="{BB962C8B-B14F-4D97-AF65-F5344CB8AC3E}">
        <p14:creationId xmlns:p14="http://schemas.microsoft.com/office/powerpoint/2010/main" val="365309573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LOUISIANA DOTD</a:t>
            </a:r>
            <a:endParaRPr lang="en-US" dirty="0"/>
          </a:p>
        </p:txBody>
      </p:sp>
      <p:sp>
        <p:nvSpPr>
          <p:cNvPr id="3" name="Subtitle 2"/>
          <p:cNvSpPr>
            <a:spLocks noGrp="1"/>
          </p:cNvSpPr>
          <p:nvPr>
            <p:ph type="subTitle" idx="1"/>
          </p:nvPr>
        </p:nvSpPr>
        <p:spPr/>
        <p:txBody>
          <a:bodyPr>
            <a:normAutofit lnSpcReduction="10000"/>
          </a:bodyPr>
          <a:lstStyle/>
          <a:p>
            <a:r>
              <a:rPr lang="en-US" dirty="0" smtClean="0"/>
              <a:t>TAMP PROJECT</a:t>
            </a:r>
          </a:p>
          <a:p>
            <a:endParaRPr lang="en-US" dirty="0" smtClean="0"/>
          </a:p>
          <a:p>
            <a:r>
              <a:rPr lang="en-US" dirty="0" smtClean="0"/>
              <a:t>Vince Latino, P.E.</a:t>
            </a:r>
          </a:p>
          <a:p>
            <a:r>
              <a:rPr lang="en-US" dirty="0" smtClean="0"/>
              <a:t>Jason Chapman, P.E.</a:t>
            </a:r>
            <a:endParaRPr lang="en-US" dirty="0"/>
          </a:p>
        </p:txBody>
      </p:sp>
      <p:pic>
        <p:nvPicPr>
          <p:cNvPr id="4" name="Picture 2" descr="D:\Work Documents\DOTD\Logo\LaDOTD_LogoColor_edit.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029200" y="228600"/>
            <a:ext cx="3810000" cy="1524000"/>
          </a:xfrm>
          <a:prstGeom prst="rect">
            <a:avLst/>
          </a:prstGeom>
          <a:noFill/>
        </p:spPr>
      </p:pic>
    </p:spTree>
    <p:extLst>
      <p:ext uri="{BB962C8B-B14F-4D97-AF65-F5344CB8AC3E}">
        <p14:creationId xmlns:p14="http://schemas.microsoft.com/office/powerpoint/2010/main" val="279171458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1_Spy Pond Powerpoint Template">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11_Spy Pond Powerpoint Template">
      <a:majorFont>
        <a:latin typeface="Gill Sans"/>
        <a:ea typeface="ヒラギノ角ゴ ProN W6"/>
        <a:cs typeface="ヒラギノ角ゴ ProN W6"/>
      </a:majorFont>
      <a:minorFont>
        <a:latin typeface="Gill Sans Light"/>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597C"/>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FFFFFF"/>
            </a:solidFill>
            <a:effectLst/>
            <a:latin typeface="Lucida Grande" charset="0"/>
            <a:ea typeface="ヒラギノ角ゴ ProN W3" charset="0"/>
            <a:cs typeface="ヒラギノ角ゴ ProN W3" charset="0"/>
            <a:sym typeface="Lucida Grande" charset="0"/>
          </a:defRPr>
        </a:defPPr>
      </a:lstStyle>
    </a:spDef>
    <a:lnDef>
      <a:spPr bwMode="auto">
        <a:xfrm>
          <a:off x="0" y="0"/>
          <a:ext cx="1" cy="1"/>
        </a:xfrm>
        <a:custGeom>
          <a:avLst/>
          <a:gdLst/>
          <a:ahLst/>
          <a:cxnLst/>
          <a:rect l="0" t="0" r="0" b="0"/>
          <a:pathLst/>
        </a:custGeom>
        <a:solidFill>
          <a:srgbClr val="00597C"/>
        </a:solidFill>
        <a:ln w="9525"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rgbClr val="FFFFFF"/>
            </a:solidFill>
            <a:effectLst/>
            <a:latin typeface="Lucida Grande" charset="0"/>
            <a:ea typeface="ヒラギノ角ゴ ProN W3" charset="0"/>
            <a:cs typeface="ヒラギノ角ゴ ProN W3" charset="0"/>
            <a:sym typeface="Lucida Grande" charset="0"/>
          </a:defRPr>
        </a:defPPr>
      </a:lstStyle>
    </a:lnDef>
  </a:objectDefaults>
  <a:extraClrSchemeLst>
    <a:extraClrScheme>
      <a:clrScheme name="11_Spy Pond 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msagraphics:SEMCOG Graphics:Creative Services:PPT:SEMCOG_PowerpointTemplate.pot</Template>
  <TotalTime>31834</TotalTime>
  <Words>4805</Words>
  <Application>Microsoft Office PowerPoint</Application>
  <PresentationFormat>On-screen Show (4:3)</PresentationFormat>
  <Paragraphs>692</Paragraphs>
  <Slides>54</Slides>
  <Notes>42</Notes>
  <HiddenSlides>0</HiddenSlides>
  <MMClips>0</MMClips>
  <ScaleCrop>false</ScaleCrop>
  <HeadingPairs>
    <vt:vector size="4" baseType="variant">
      <vt:variant>
        <vt:lpstr>Theme</vt:lpstr>
      </vt:variant>
      <vt:variant>
        <vt:i4>4</vt:i4>
      </vt:variant>
      <vt:variant>
        <vt:lpstr>Slide Titles</vt:lpstr>
      </vt:variant>
      <vt:variant>
        <vt:i4>54</vt:i4>
      </vt:variant>
    </vt:vector>
  </HeadingPairs>
  <TitlesOfParts>
    <vt:vector size="58" baseType="lpstr">
      <vt:lpstr>11_Spy Pond Powerpoint Template</vt:lpstr>
      <vt:lpstr>Oriel</vt:lpstr>
      <vt:lpstr>Office Theme</vt:lpstr>
      <vt:lpstr>1_Office Theme</vt:lpstr>
      <vt:lpstr>Transportation Asset Management Webinar Series Webinar 6: Addressing Preservation and Maintenance in Asset Management Plans  Sponsored by FHWA and AASHTO   Press F5 to enter full screen mode, press Esc to exit full screen mode. Please do not put your phone on hold.</vt:lpstr>
      <vt:lpstr>FHWA-AASHTO Asset Management Webinar Series</vt:lpstr>
      <vt:lpstr>Welcome</vt:lpstr>
      <vt:lpstr>Asset Preservation and Maintenance in Asset Management – Overview</vt:lpstr>
      <vt:lpstr>Asset Preservation and Maintenance in Asset Management – Overview</vt:lpstr>
      <vt:lpstr>Webinar Overview</vt:lpstr>
      <vt:lpstr>Learning Objectives</vt:lpstr>
      <vt:lpstr>Webinar Agenda</vt:lpstr>
      <vt:lpstr>LOUISIANA DOTD</vt:lpstr>
      <vt:lpstr>OVERVIEW</vt:lpstr>
      <vt:lpstr>TAMP STATUS</vt:lpstr>
      <vt:lpstr>TAMP STATUS (cont)</vt:lpstr>
      <vt:lpstr>LA DOTD’s EXISTING DATA</vt:lpstr>
      <vt:lpstr>CURRENT TAMP TASKS</vt:lpstr>
      <vt:lpstr>FHWA Work Plan Document</vt:lpstr>
      <vt:lpstr>TAMP Task Chart</vt:lpstr>
      <vt:lpstr>Agency Risk Register</vt:lpstr>
      <vt:lpstr>CHALLENGES</vt:lpstr>
      <vt:lpstr>Integrating Maintenance and Asset Management</vt:lpstr>
      <vt:lpstr>PowerPoint Presentation</vt:lpstr>
      <vt:lpstr>PowerPoint Presentation</vt:lpstr>
      <vt:lpstr>PowerPoint Presentation</vt:lpstr>
      <vt:lpstr>PowerPoint Presentation</vt:lpstr>
      <vt:lpstr>Reporting The Data (Infrastructure Health Index)</vt:lpstr>
      <vt:lpstr>Planning The Work</vt:lpstr>
      <vt:lpstr>Planning The Work</vt:lpstr>
      <vt:lpstr>Planning The Work</vt:lpstr>
      <vt:lpstr>Planning The Work</vt:lpstr>
      <vt:lpstr>PowerPoint Presentation</vt:lpstr>
      <vt:lpstr>Sectional Planning</vt:lpstr>
      <vt:lpstr>PowerPoint Presentation</vt:lpstr>
      <vt:lpstr>Reporting The Outputs</vt:lpstr>
      <vt:lpstr>Reporting Outcomes</vt:lpstr>
      <vt:lpstr>Reporting Outcomes</vt:lpstr>
      <vt:lpstr>PowerPoint Presentation</vt:lpstr>
      <vt:lpstr>PowerPoint Presentation</vt:lpstr>
      <vt:lpstr>PowerPoint Presentation</vt:lpstr>
      <vt:lpstr>PowerPoint Presentation</vt:lpstr>
      <vt:lpstr>Questions?</vt:lpstr>
      <vt:lpstr>Using Maintenance Expertise in the Transportation Asset Management Plan</vt:lpstr>
      <vt:lpstr>Silos are Good</vt:lpstr>
      <vt:lpstr>Highway Asset Management Plan</vt:lpstr>
      <vt:lpstr>Planning Cycle</vt:lpstr>
      <vt:lpstr>System Preservation</vt:lpstr>
      <vt:lpstr>PowerPoint Presentation</vt:lpstr>
      <vt:lpstr>Pavement Project Selections</vt:lpstr>
      <vt:lpstr>PowerPoint Presentation</vt:lpstr>
      <vt:lpstr>PowerPoint Presentation</vt:lpstr>
      <vt:lpstr>PowerPoint Presentation</vt:lpstr>
      <vt:lpstr>Maintenance QC/QA Data Collection Technician</vt:lpstr>
      <vt:lpstr>Current Construction Spending</vt:lpstr>
      <vt:lpstr>Summary</vt:lpstr>
      <vt:lpstr>Questions?</vt:lpstr>
      <vt:lpstr>PowerPoint Presentation</vt:lpstr>
    </vt:vector>
  </TitlesOfParts>
  <Company>SEMCOG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Glenda Marks</dc:creator>
  <cp:lastModifiedBy>Sarah Perlman</cp:lastModifiedBy>
  <cp:revision>1836</cp:revision>
  <cp:lastPrinted>2013-07-10T14:50:06Z</cp:lastPrinted>
  <dcterms:created xsi:type="dcterms:W3CDTF">2013-05-14T12:18:49Z</dcterms:created>
  <dcterms:modified xsi:type="dcterms:W3CDTF">2013-09-17T13:56:54Z</dcterms:modified>
</cp:coreProperties>
</file>